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19"/>
  </p:normalViewPr>
  <p:slideViewPr>
    <p:cSldViewPr snapToGrid="0">
      <p:cViewPr varScale="1">
        <p:scale>
          <a:sx n="90" d="100"/>
          <a:sy n="90" d="100"/>
        </p:scale>
        <p:origin x="232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1C343A-03EC-8ECB-186C-78E78B7FD2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9D39BF6-AF2D-0560-5BCD-A4C5C02527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83DE087-E70A-7E57-0B33-EF44FCF87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7D36938-AC52-50BB-CAA0-7271E8430E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C75ADBB-F02B-E314-229F-BF668AD20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70648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653C0C-D27C-779D-E9A0-7782E8EFD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599F826-4029-3FFB-1B34-3ED00497AB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A929742-5654-D0A0-A30D-067CA438D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30ABA39-13CC-9653-0838-9F5678E8E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53FB9FB-B6F4-24CF-41A9-FD3B3513F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5603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CA77A4-FA36-9360-A5FF-3C1462D207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FAEF7CD-CD60-235F-DEC4-BC4BE652D0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27614A9-AFB6-0F75-E5B2-71BD57BE2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1013CC-A28D-3B15-7840-2C0454EC7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813ECD8-D078-7FB5-4941-6803FD312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1644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7E1594-7D22-7175-552F-791355B20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715602-91A5-BC79-21E8-D5C407529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10CFBDE-925C-A9D3-FBE3-CDF9B24CE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AE25CB9-0E3E-58A7-9494-DCE13B28E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1E9513-1654-AE32-242B-35E98EFB0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9440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55C0515-34AA-BC3C-C540-28BB1B2949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D736A03-1061-AD38-75D1-6B230B9A3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065C236-CCDB-EA2E-E481-5C3348BCA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01F1F2E-A6EB-74F1-A5A6-795B4F153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AF7ED32-1BE4-EC48-89B2-C77C8D50D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22782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2634A5-9591-4AD0-1848-08AB73917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61FE5F-1079-233F-73A8-C4E97FA4CD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DB05A87-E4EC-6564-5DF7-E8E47B0982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B79FD5-EF35-2ADA-AA98-0FCF79BD0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1E1B16E-7080-CF18-B19A-8AB8A464C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CDA05D-1114-8227-DC73-B495AFFAD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17047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6841EF-B8F5-1CCE-04A8-4F4BBB196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9DDA5E4-EDB0-4FA9-0284-96A478970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E12F49-ED43-9A60-7C3B-3782DA85B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4F1B925-8E21-7922-5DB9-20017EC32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C265E40-EEC7-12CB-B1ED-FC372200C6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694C697-A8C5-9D88-5C64-02E316369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ECE48BBB-3A73-E30B-DF4E-47E7DEA74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38ECE1E1-FDD1-D46E-C2BE-80EF91910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4271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1F9824-9A0F-1848-CCC4-C5EB10453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01CA671-B0BF-7F14-F627-B82667777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6BF2E2-B90A-EFB6-7ADF-1F0C16960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36C49EF-6104-48DA-0E65-E59A91D20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3204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64DBEDF-8709-7B85-3680-71C713DC0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05B268-987B-6573-25F6-2525D1404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F29755D6-561B-062A-11D2-B94D78A3B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9216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AA01A2F-7E6D-675C-1979-DA0FF8201A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E065B3F-8D7C-6460-69A7-A0DD6B9F6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29F5008-FC27-BFC6-7EA2-54C36F9AE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B318062-6E58-21A4-D236-7FF946372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C673D05-FB90-97B2-B1C0-B4D6BF26E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A318D92-485A-B229-7263-70E2CECDD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192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54540D-F3FC-3B38-2C1C-A52C2D1D20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62E7CC0-EC6B-6757-97B9-E36C72164C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DB777E-EA8C-A2C7-F77A-60C3538604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8B13FAA-D016-5010-8CDC-0526D9E78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AF68E0C4-04EF-8833-37A6-16E0BC73B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FB46ABB-8FFA-06CC-68D3-122E372FE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3794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0015A097-5C7D-73A9-F2C7-4A190463E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D9CF05C-0121-FD46-8258-06DA0C62D7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F95C0D4-83A0-2FC6-1644-B57F7D5DE7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007B10-1C25-AD42-B221-740B5880FF5B}" type="datetimeFigureOut">
              <a:rPr lang="it-IT" smtClean="0"/>
              <a:t>18/06/25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E17AD6C-3188-F14A-89AA-243440E1F7A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F7DC62D-D4CE-C360-AAA6-CAF658EBB6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496C8C-31C9-6247-AA4C-D16DCEE38CC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6051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magine 17">
            <a:extLst>
              <a:ext uri="{FF2B5EF4-FFF2-40B4-BE49-F238E27FC236}">
                <a16:creationId xmlns:a16="http://schemas.microsoft.com/office/drawing/2014/main" id="{7F2775E1-C1F0-4C03-A4AA-A03A1806D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itolo 3">
            <a:extLst>
              <a:ext uri="{FF2B5EF4-FFF2-40B4-BE49-F238E27FC236}">
                <a16:creationId xmlns:a16="http://schemas.microsoft.com/office/drawing/2014/main" id="{69B1F993-FEC1-A185-91F6-530E5AC91CF4}"/>
              </a:ext>
            </a:extLst>
          </p:cNvPr>
          <p:cNvSpPr txBox="1">
            <a:spLocks/>
          </p:cNvSpPr>
          <p:nvPr/>
        </p:nvSpPr>
        <p:spPr>
          <a:xfrm>
            <a:off x="688769" y="878784"/>
            <a:ext cx="11337579" cy="44896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20000"/>
              </a:lnSpc>
            </a:pPr>
            <a:r>
              <a:rPr lang="it-IT" b="1" dirty="0">
                <a:solidFill>
                  <a:srgbClr val="325616"/>
                </a:solidFill>
                <a:latin typeface="Mulish Black" pitchFamily="2" charset="0"/>
                <a:ea typeface="Verdana" panose="020B0604030504040204" pitchFamily="34" charset="0"/>
              </a:rPr>
              <a:t>Fondazione Sinergia</a:t>
            </a:r>
          </a:p>
          <a:p>
            <a:pPr algn="l">
              <a:lnSpc>
                <a:spcPct val="120000"/>
              </a:lnSpc>
            </a:pPr>
            <a:r>
              <a:rPr lang="it-IT" sz="3200" b="1" dirty="0">
                <a:solidFill>
                  <a:srgbClr val="325616"/>
                </a:solidFill>
                <a:latin typeface="Mulish" pitchFamily="2" charset="0"/>
                <a:ea typeface="Verdana" panose="020B0604030504040204" pitchFamily="34" charset="0"/>
              </a:rPr>
              <a:t>Comunità Energetica Rinnovabile</a:t>
            </a:r>
          </a:p>
          <a:p>
            <a:pPr algn="l">
              <a:lnSpc>
                <a:spcPct val="120000"/>
              </a:lnSpc>
            </a:pPr>
            <a:r>
              <a:rPr lang="it-IT" sz="2400" b="1" dirty="0">
                <a:solidFill>
                  <a:srgbClr val="325616"/>
                </a:solidFill>
                <a:latin typeface="Mulish" pitchFamily="2" charset="0"/>
                <a:ea typeface="Verdana" panose="020B0604030504040204" pitchFamily="34" charset="0"/>
              </a:rPr>
              <a:t>Costituita il 5 agosto 2024</a:t>
            </a:r>
          </a:p>
          <a:p>
            <a:pPr algn="l">
              <a:lnSpc>
                <a:spcPct val="120000"/>
              </a:lnSpc>
            </a:pPr>
            <a:endParaRPr lang="it-IT" sz="2400" b="1" dirty="0">
              <a:solidFill>
                <a:srgbClr val="325616"/>
              </a:solidFill>
              <a:latin typeface="Mulish" pitchFamily="2" charset="0"/>
              <a:ea typeface="Verdana" panose="020B0604030504040204" pitchFamily="34" charset="0"/>
            </a:endParaRPr>
          </a:p>
          <a:p>
            <a:pPr algn="l">
              <a:lnSpc>
                <a:spcPct val="120000"/>
              </a:lnSpc>
            </a:pPr>
            <a:r>
              <a:rPr lang="it-IT" sz="2400" b="1" dirty="0">
                <a:solidFill>
                  <a:srgbClr val="325616"/>
                </a:solidFill>
                <a:latin typeface="Mulish" pitchFamily="2" charset="0"/>
                <a:ea typeface="Verdana" panose="020B0604030504040204" pitchFamily="34" charset="0"/>
              </a:rPr>
              <a:t>107 Comuni Soci Fondatori (Provincie di Bergamo, Monza-Brianza e Lecco)</a:t>
            </a:r>
          </a:p>
          <a:p>
            <a:pPr algn="l">
              <a:lnSpc>
                <a:spcPct val="120000"/>
              </a:lnSpc>
            </a:pPr>
            <a:r>
              <a:rPr lang="it-IT" sz="2400" b="1" dirty="0">
                <a:solidFill>
                  <a:srgbClr val="325616"/>
                </a:solidFill>
                <a:latin typeface="Mulish" pitchFamily="2" charset="0"/>
                <a:ea typeface="Verdana" panose="020B0604030504040204" pitchFamily="34" charset="0"/>
              </a:rPr>
              <a:t>1 Ente Provinciale (Bergamo)</a:t>
            </a:r>
          </a:p>
          <a:p>
            <a:pPr algn="l">
              <a:lnSpc>
                <a:spcPct val="120000"/>
              </a:lnSpc>
            </a:pPr>
            <a:r>
              <a:rPr lang="it-IT" sz="2400" b="1" dirty="0">
                <a:solidFill>
                  <a:srgbClr val="325616"/>
                </a:solidFill>
                <a:latin typeface="Mulish" pitchFamily="2" charset="0"/>
                <a:ea typeface="Verdana" panose="020B0604030504040204" pitchFamily="34" charset="0"/>
              </a:rPr>
              <a:t>1 Comunità Montana (Valle Brembana)</a:t>
            </a:r>
          </a:p>
          <a:p>
            <a:pPr algn="l">
              <a:lnSpc>
                <a:spcPct val="120000"/>
              </a:lnSpc>
            </a:pPr>
            <a:r>
              <a:rPr lang="it-IT" sz="2400" b="1" dirty="0">
                <a:solidFill>
                  <a:srgbClr val="325616"/>
                </a:solidFill>
                <a:latin typeface="Mulish" pitchFamily="2" charset="0"/>
                <a:ea typeface="Verdana" panose="020B0604030504040204" pitchFamily="34" charset="0"/>
              </a:rPr>
              <a:t>55 Cabine primarie coinvolte</a:t>
            </a:r>
          </a:p>
        </p:txBody>
      </p:sp>
      <p:sp>
        <p:nvSpPr>
          <p:cNvPr id="20" name="Titolo 3">
            <a:extLst>
              <a:ext uri="{FF2B5EF4-FFF2-40B4-BE49-F238E27FC236}">
                <a16:creationId xmlns:a16="http://schemas.microsoft.com/office/drawing/2014/main" id="{60432BA9-188A-43F9-9323-85076AD9E35A}"/>
              </a:ext>
            </a:extLst>
          </p:cNvPr>
          <p:cNvSpPr txBox="1">
            <a:spLocks/>
          </p:cNvSpPr>
          <p:nvPr/>
        </p:nvSpPr>
        <p:spPr>
          <a:xfrm>
            <a:off x="821823" y="5937876"/>
            <a:ext cx="9619758" cy="452763"/>
          </a:xfrm>
          <a:prstGeom prst="rect">
            <a:avLst/>
          </a:prstGeom>
          <a:solidFill>
            <a:srgbClr val="FEFDEB"/>
          </a:solidFill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25" b="1" i="0" kern="1200">
                <a:solidFill>
                  <a:schemeClr val="tx1"/>
                </a:solidFill>
                <a:latin typeface="Rubik" pitchFamily="2" charset="-79"/>
                <a:ea typeface="+mj-ea"/>
                <a:cs typeface="Rubik" pitchFamily="2" charset="-79"/>
              </a:defRPr>
            </a:lvl1pPr>
          </a:lstStyle>
          <a:p>
            <a:pPr>
              <a:lnSpc>
                <a:spcPct val="120000"/>
              </a:lnSpc>
            </a:pPr>
            <a:r>
              <a:rPr lang="it-IT" sz="1600" dirty="0" err="1">
                <a:solidFill>
                  <a:srgbClr val="325616"/>
                </a:solidFill>
                <a:latin typeface="Mulish" pitchFamily="2" charset="0"/>
                <a:ea typeface="Verdana" panose="020B0604030504040204" pitchFamily="34" charset="0"/>
              </a:rPr>
              <a:t>EnergEtica</a:t>
            </a:r>
            <a:r>
              <a:rPr lang="it-IT" sz="1600" dirty="0">
                <a:solidFill>
                  <a:srgbClr val="325616"/>
                </a:solidFill>
                <a:latin typeface="Mulish" pitchFamily="2" charset="0"/>
                <a:ea typeface="Verdana" panose="020B0604030504040204" pitchFamily="34" charset="0"/>
              </a:rPr>
              <a:t> | Malpensa Fiere, 20 giugno 2025</a:t>
            </a:r>
            <a:endParaRPr lang="it-IT" sz="1600" dirty="0">
              <a:solidFill>
                <a:srgbClr val="325616"/>
              </a:solidFill>
              <a:latin typeface="Mulish ExtraBold" pitchFamily="2" charset="0"/>
              <a:ea typeface="Verdana" panose="020B0604030504040204" pitchFamily="34" charset="0"/>
            </a:endParaRPr>
          </a:p>
        </p:txBody>
      </p:sp>
      <p:cxnSp>
        <p:nvCxnSpPr>
          <p:cNvPr id="21" name="Connettore diritto 20">
            <a:extLst>
              <a:ext uri="{FF2B5EF4-FFF2-40B4-BE49-F238E27FC236}">
                <a16:creationId xmlns:a16="http://schemas.microsoft.com/office/drawing/2014/main" id="{916F58F1-2573-4E15-AC61-DF98285DD35B}"/>
              </a:ext>
            </a:extLst>
          </p:cNvPr>
          <p:cNvCxnSpPr>
            <a:cxnSpLocks/>
          </p:cNvCxnSpPr>
          <p:nvPr/>
        </p:nvCxnSpPr>
        <p:spPr>
          <a:xfrm>
            <a:off x="943708" y="5805093"/>
            <a:ext cx="2198077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Immagine 1">
            <a:extLst>
              <a:ext uri="{FF2B5EF4-FFF2-40B4-BE49-F238E27FC236}">
                <a16:creationId xmlns:a16="http://schemas.microsoft.com/office/drawing/2014/main" id="{C1ABC383-5082-94B7-C390-02A5FC5014C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3783" y="49616"/>
            <a:ext cx="5255391" cy="3716826"/>
          </a:xfrm>
          <a:prstGeom prst="rect">
            <a:avLst/>
          </a:prstGeom>
        </p:spPr>
      </p:pic>
      <p:sp>
        <p:nvSpPr>
          <p:cNvPr id="4" name="AutoShape 4">
            <a:extLst>
              <a:ext uri="{FF2B5EF4-FFF2-40B4-BE49-F238E27FC236}">
                <a16:creationId xmlns:a16="http://schemas.microsoft.com/office/drawing/2014/main" id="{146978CC-0E24-A3C3-D2E6-2781E9FB8A6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7" name="Immagine 6" descr="Immagine che contiene Elementi grafici, Carattere, grafica, tipografia&#10;&#10;Il contenuto generato dall'IA potrebbe non essere corretto.">
            <a:extLst>
              <a:ext uri="{FF2B5EF4-FFF2-40B4-BE49-F238E27FC236}">
                <a16:creationId xmlns:a16="http://schemas.microsoft.com/office/drawing/2014/main" id="{D2D9A0FD-CEB2-E3EA-62A7-B16B7B4DC79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5046082"/>
            <a:ext cx="5842261" cy="1466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112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</Words>
  <Application>Microsoft Macintosh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Mulish</vt:lpstr>
      <vt:lpstr>Mulish Black</vt:lpstr>
      <vt:lpstr>Mulish ExtraBold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Marco Donadoni</dc:creator>
  <cp:lastModifiedBy>Marco Donadoni</cp:lastModifiedBy>
  <cp:revision>1</cp:revision>
  <dcterms:created xsi:type="dcterms:W3CDTF">2025-06-18T14:03:16Z</dcterms:created>
  <dcterms:modified xsi:type="dcterms:W3CDTF">2025-06-18T14:03:55Z</dcterms:modified>
</cp:coreProperties>
</file>