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73" r:id="rId2"/>
    <p:sldId id="288" r:id="rId3"/>
    <p:sldId id="275" r:id="rId4"/>
    <p:sldId id="289" r:id="rId5"/>
    <p:sldId id="276" r:id="rId6"/>
    <p:sldId id="278" r:id="rId7"/>
    <p:sldId id="277" r:id="rId8"/>
    <p:sldId id="287" r:id="rId9"/>
    <p:sldId id="286" r:id="rId10"/>
    <p:sldId id="284" r:id="rId11"/>
    <p:sldId id="285" r:id="rId12"/>
    <p:sldId id="279" r:id="rId13"/>
    <p:sldId id="280" r:id="rId14"/>
  </p:sldIdLst>
  <p:sldSz cx="12192000" cy="6858000"/>
  <p:notesSz cx="6797675" cy="9926638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yMsUybX2aOSy9rRkhbHnR6Tv4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7"/>
    <p:restoredTop sz="94648"/>
  </p:normalViewPr>
  <p:slideViewPr>
    <p:cSldViewPr snapToGrid="0">
      <p:cViewPr>
        <p:scale>
          <a:sx n="76" d="100"/>
          <a:sy n="76" d="100"/>
        </p:scale>
        <p:origin x="88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4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05966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814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F13D7A08-34D3-25CD-C085-7B5DE6DB9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id="{0836083C-050C-0E18-96EF-50A26BE85E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id="{5DBAEDF1-DA19-24D9-B336-1D9EC750B3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2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60F80895-D788-C3F0-85AB-D3CFCBC43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id="{56ED0801-804E-5951-9DA7-E5B0CC8A75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id="{FF1E1906-01C3-2241-A573-68B8B6045F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538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54BFEF8C-B35F-AD27-6F22-F5D21DB5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id="{8D814637-5BD2-CD5F-3583-A8A482A9DD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id="{1E1B13BA-9B44-F117-F601-5BC5523BDD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54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AB5C6-EAB4-A74C-91BA-181C6B7827C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79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20ce7f7804_0_14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220ce7f7804_0_1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20ce7f7804_0_18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0ce7f7804_0_18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220ce7f7804_0_18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marL="914400" lvl="1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2pPr>
            <a:lvl3pPr marL="1371600" lvl="2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3pPr>
            <a:lvl4pPr marL="1828800" lvl="3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4pPr>
            <a:lvl5pPr marL="2286000" lvl="4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5pPr>
            <a:lvl6pPr marL="2743200" lvl="5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7pPr>
            <a:lvl8pPr marL="3657600" lvl="7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8pPr>
            <a:lvl9pPr marL="4114800" lvl="8" indent="-3048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220ce7f7804_0_18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220ce7f7804_0_18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220ce7f7804_0_18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75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20ce7f7804_0_1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20ce7f7804_0_1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220ce7f7804_0_1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20ce7f7804_0_1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220ce7f7804_0_1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220ce7f7804_0_15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220ce7f7804_0_1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20ce7f7804_0_1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20ce7f7804_0_1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20ce7f7804_0_16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220ce7f7804_0_16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220ce7f7804_0_1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20ce7f7804_0_16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220ce7f7804_0_1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20ce7f7804_0_17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220ce7f7804_0_17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220ce7f7804_0_17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220ce7f7804_0_17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220ce7f7804_0_17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20ce7f7804_0_17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220ce7f7804_0_17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20ce7f7804_0_17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20ce7f7804_0_17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220ce7f7804_0_1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20ce7f7804_0_1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220ce7f7804_0_1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220ce7f7804_0_1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7.xml"/><Relationship Id="rId7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/>
          <p:nvPr/>
        </p:nvSpPr>
        <p:spPr>
          <a:xfrm>
            <a:off x="116765" y="73690"/>
            <a:ext cx="7897682" cy="1342500"/>
          </a:xfrm>
          <a:prstGeom prst="rect">
            <a:avLst/>
          </a:prstGeom>
          <a:solidFill>
            <a:srgbClr val="6DA9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 txBox="1">
            <a:spLocks noGrp="1"/>
          </p:cNvSpPr>
          <p:nvPr>
            <p:ph type="ctrTitle" idx="4294967295"/>
          </p:nvPr>
        </p:nvSpPr>
        <p:spPr>
          <a:xfrm>
            <a:off x="282800" y="280754"/>
            <a:ext cx="7731647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Comunità Energetiche Rinnovabili: il percorso di Camera di Commercio.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9" name="Google Shape;189;p2"/>
          <p:cNvCxnSpPr/>
          <p:nvPr/>
        </p:nvCxnSpPr>
        <p:spPr>
          <a:xfrm>
            <a:off x="0" y="3860275"/>
            <a:ext cx="12333600" cy="0"/>
          </a:xfrm>
          <a:prstGeom prst="straightConnector1">
            <a:avLst/>
          </a:prstGeom>
          <a:noFill/>
          <a:ln w="76200" cap="flat" cmpd="sng">
            <a:solidFill>
              <a:srgbClr val="416B6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"/>
          <p:cNvSpPr/>
          <p:nvPr/>
        </p:nvSpPr>
        <p:spPr>
          <a:xfrm>
            <a:off x="920191" y="3477025"/>
            <a:ext cx="766500" cy="7665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2574036" y="3477025"/>
            <a:ext cx="766500" cy="7665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4227882" y="3469850"/>
            <a:ext cx="766500" cy="7665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7535573" y="3477025"/>
            <a:ext cx="766500" cy="766500"/>
          </a:xfrm>
          <a:prstGeom prst="ellipse">
            <a:avLst/>
          </a:pr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 txBox="1"/>
          <p:nvPr/>
        </p:nvSpPr>
        <p:spPr>
          <a:xfrm>
            <a:off x="5031265" y="4266186"/>
            <a:ext cx="25464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13 giugno 2024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Presentazione della case </a:t>
            </a:r>
            <a:r>
              <a:rPr lang="it-IT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history</a:t>
            </a: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varesina al congresso EUROCHAMBRES 2024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"/>
          <p:cNvSpPr txBox="1"/>
          <p:nvPr/>
        </p:nvSpPr>
        <p:spPr>
          <a:xfrm flipH="1">
            <a:off x="6874824" y="1732843"/>
            <a:ext cx="2083800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 luglio 2024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Tavolo di monitoraggio provinciale delle Comunità Energetiche Rinnovabili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5881727" y="3477025"/>
            <a:ext cx="766500" cy="766500"/>
          </a:xfrm>
          <a:prstGeom prst="ellipse">
            <a:avLst/>
          </a:prstGeom>
          <a:solidFill>
            <a:srgbClr val="6DA9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9189418" y="3477025"/>
            <a:ext cx="766500" cy="766500"/>
          </a:xfrm>
          <a:prstGeom prst="ellipse">
            <a:avLst/>
          </a:prstGeom>
          <a:solidFill>
            <a:srgbClr val="416B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10745606" y="3477025"/>
            <a:ext cx="766500" cy="766500"/>
          </a:xfrm>
          <a:prstGeom prst="ellipse">
            <a:avLst/>
          </a:prstGeom>
          <a:solidFill>
            <a:srgbClr val="1A2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 txBox="1"/>
          <p:nvPr/>
        </p:nvSpPr>
        <p:spPr>
          <a:xfrm>
            <a:off x="8302073" y="4187245"/>
            <a:ext cx="2635216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sz="1500" b="1" dirty="0">
                <a:latin typeface="Montserrat"/>
                <a:ea typeface="Montserrat"/>
                <a:cs typeface="Montserrat"/>
                <a:sym typeface="Montserrat"/>
              </a:rPr>
              <a:t>5 maggio 2025</a:t>
            </a:r>
          </a:p>
          <a:p>
            <a:pPr lvl="0" algn="ctr"/>
            <a:r>
              <a:rPr lang="it-IT" sz="1500" dirty="0">
                <a:latin typeface="Montserrat"/>
                <a:ea typeface="Montserrat"/>
                <a:cs typeface="Montserrat"/>
                <a:sym typeface="Montserrat"/>
              </a:rPr>
              <a:t>Trasformazione in associazione riconosciuta </a:t>
            </a:r>
            <a:r>
              <a:rPr lang="it-IT" sz="1500" dirty="0" err="1">
                <a:latin typeface="Montserrat"/>
                <a:ea typeface="Montserrat"/>
                <a:cs typeface="Montserrat"/>
                <a:sym typeface="Montserrat"/>
              </a:rPr>
              <a:t>multicabina</a:t>
            </a:r>
            <a:r>
              <a:rPr lang="it-IT" sz="1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algn="ctr"/>
            <a:r>
              <a:rPr lang="it-IT" sz="1500" b="1" dirty="0">
                <a:latin typeface="Montserrat"/>
                <a:ea typeface="Montserrat"/>
                <a:cs typeface="Montserrat"/>
                <a:sym typeface="Montserrat"/>
              </a:rPr>
              <a:t>MALPENSA INSUBRIA CER</a:t>
            </a:r>
          </a:p>
        </p:txBody>
      </p:sp>
      <p:sp>
        <p:nvSpPr>
          <p:cNvPr id="19" name="Google Shape;195;p2"/>
          <p:cNvSpPr txBox="1"/>
          <p:nvPr/>
        </p:nvSpPr>
        <p:spPr>
          <a:xfrm>
            <a:off x="-149072" y="1559706"/>
            <a:ext cx="3000000" cy="240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marzo 2023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Forum della transizione energetica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Malpensafiere</a:t>
            </a: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AutoShape 2" descr="https://lh7-eu.googleusercontent.com/slidesz/AGV_vUdezNkEuJQuax1poQJk2Zsd6HUaRm9i4R7NswI-pK_9Prp1riyXTdTnIHhqT7BuB4q1uwaTwRsS-ZsJwQdxDzUGA2VxejJExkFDqTHVQMM04ociwKN6OuGMZdKylD9pavge78n45CaqEypM9KBAs546SSUuQ6moLbU1sVRWL10c7syEDuVLow=s2048?key=TREpTBQKtuS2ajnEnoDT2w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2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264" y="2035318"/>
            <a:ext cx="2006354" cy="520719"/>
          </a:xfrm>
          <a:prstGeom prst="rect">
            <a:avLst/>
          </a:prstGeom>
        </p:spPr>
      </p:pic>
      <p:sp>
        <p:nvSpPr>
          <p:cNvPr id="23" name="Google Shape;195;p2"/>
          <p:cNvSpPr txBox="1"/>
          <p:nvPr/>
        </p:nvSpPr>
        <p:spPr>
          <a:xfrm>
            <a:off x="1475728" y="4123428"/>
            <a:ext cx="3000000" cy="181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 luglio 2023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Costituzione formale dell’associazione non riconosciuta </a:t>
            </a: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MALPENSAFIERE CER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195;p2"/>
          <p:cNvSpPr txBox="1"/>
          <p:nvPr/>
        </p:nvSpPr>
        <p:spPr>
          <a:xfrm>
            <a:off x="3057365" y="1589781"/>
            <a:ext cx="3000000" cy="186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 marzo 2024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Incontro per avvio della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CER Colle di Biumo a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VILLE PONTI</a:t>
            </a:r>
            <a:endParaRPr lang="it-IT" sz="1500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195;p2"/>
          <p:cNvSpPr txBox="1"/>
          <p:nvPr/>
        </p:nvSpPr>
        <p:spPr>
          <a:xfrm>
            <a:off x="9513571" y="1351876"/>
            <a:ext cx="3000000" cy="240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 giugno 2025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Forum della transizione energetica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Malpensafiere</a:t>
            </a: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375" y="6008236"/>
            <a:ext cx="2006354" cy="5207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4682FB-4118-1B87-3F99-7140E214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4" y="439209"/>
            <a:ext cx="7611036" cy="59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92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D560A3-83CE-19C0-4B07-C69EEC62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2425"/>
            <a:ext cx="7772400" cy="61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5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254FCE8-F10D-9577-B456-DB5B59BB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47" y="404161"/>
            <a:ext cx="10439400" cy="596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4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206C0D-ACCA-499A-BAA5-45155DE4F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17" y="160628"/>
            <a:ext cx="9695329" cy="650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D125BB1-B3B2-388D-3911-397A8DB9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15353"/>
            <a:ext cx="4842077" cy="68410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8BEAB54-7CA2-7C24-F577-0683D271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867" y="50509"/>
            <a:ext cx="4770752" cy="67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55DEF93D-B9D6-9DF2-A756-087E3609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>
            <a:extLst>
              <a:ext uri="{FF2B5EF4-FFF2-40B4-BE49-F238E27FC236}">
                <a16:creationId xmlns:a16="http://schemas.microsoft.com/office/drawing/2014/main" id="{4602EAA5-EABB-6F4F-2617-5C0AB1D6AB19}"/>
              </a:ext>
            </a:extLst>
          </p:cNvPr>
          <p:cNvSpPr/>
          <p:nvPr/>
        </p:nvSpPr>
        <p:spPr>
          <a:xfrm>
            <a:off x="189349" y="138959"/>
            <a:ext cx="11711861" cy="1011184"/>
          </a:xfrm>
          <a:prstGeom prst="rect">
            <a:avLst/>
          </a:prstGeom>
          <a:solidFill>
            <a:srgbClr val="6DA9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>
            <a:extLst>
              <a:ext uri="{FF2B5EF4-FFF2-40B4-BE49-F238E27FC236}">
                <a16:creationId xmlns:a16="http://schemas.microsoft.com/office/drawing/2014/main" id="{A363B750-1521-302F-9113-572A3093E978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5575" y="189990"/>
            <a:ext cx="11093411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percorso di MALPENSA INSUBRIA CER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9" name="Google Shape;189;p2">
            <a:extLst>
              <a:ext uri="{FF2B5EF4-FFF2-40B4-BE49-F238E27FC236}">
                <a16:creationId xmlns:a16="http://schemas.microsoft.com/office/drawing/2014/main" id="{0F8ADB58-C13E-607F-49C0-00F1031E23D2}"/>
              </a:ext>
            </a:extLst>
          </p:cNvPr>
          <p:cNvCxnSpPr/>
          <p:nvPr/>
        </p:nvCxnSpPr>
        <p:spPr>
          <a:xfrm>
            <a:off x="0" y="3860275"/>
            <a:ext cx="12333600" cy="0"/>
          </a:xfrm>
          <a:prstGeom prst="straightConnector1">
            <a:avLst/>
          </a:prstGeom>
          <a:noFill/>
          <a:ln w="76200" cap="flat" cmpd="sng">
            <a:solidFill>
              <a:srgbClr val="416B6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">
            <a:extLst>
              <a:ext uri="{FF2B5EF4-FFF2-40B4-BE49-F238E27FC236}">
                <a16:creationId xmlns:a16="http://schemas.microsoft.com/office/drawing/2014/main" id="{AA5A5CC9-2ABD-A4D1-7266-4D95DBDF359E}"/>
              </a:ext>
            </a:extLst>
          </p:cNvPr>
          <p:cNvSpPr/>
          <p:nvPr/>
        </p:nvSpPr>
        <p:spPr>
          <a:xfrm>
            <a:off x="920191" y="3477025"/>
            <a:ext cx="766500" cy="7665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>
            <a:extLst>
              <a:ext uri="{FF2B5EF4-FFF2-40B4-BE49-F238E27FC236}">
                <a16:creationId xmlns:a16="http://schemas.microsoft.com/office/drawing/2014/main" id="{EB7B7C7C-BD97-CE04-3013-675C7750DA93}"/>
              </a:ext>
            </a:extLst>
          </p:cNvPr>
          <p:cNvSpPr/>
          <p:nvPr/>
        </p:nvSpPr>
        <p:spPr>
          <a:xfrm>
            <a:off x="2574036" y="3477025"/>
            <a:ext cx="766500" cy="7665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>
            <a:extLst>
              <a:ext uri="{FF2B5EF4-FFF2-40B4-BE49-F238E27FC236}">
                <a16:creationId xmlns:a16="http://schemas.microsoft.com/office/drawing/2014/main" id="{D680DC28-D80E-D063-AB7C-A26ACEBDECAA}"/>
              </a:ext>
            </a:extLst>
          </p:cNvPr>
          <p:cNvSpPr/>
          <p:nvPr/>
        </p:nvSpPr>
        <p:spPr>
          <a:xfrm>
            <a:off x="4227882" y="3469850"/>
            <a:ext cx="766500" cy="7665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>
            <a:extLst>
              <a:ext uri="{FF2B5EF4-FFF2-40B4-BE49-F238E27FC236}">
                <a16:creationId xmlns:a16="http://schemas.microsoft.com/office/drawing/2014/main" id="{F77E3D04-928E-A26A-58F1-0ED0015592D1}"/>
              </a:ext>
            </a:extLst>
          </p:cNvPr>
          <p:cNvSpPr/>
          <p:nvPr/>
        </p:nvSpPr>
        <p:spPr>
          <a:xfrm>
            <a:off x="7535573" y="3477025"/>
            <a:ext cx="766500" cy="766500"/>
          </a:xfrm>
          <a:prstGeom prst="ellipse">
            <a:avLst/>
          </a:pr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>
            <a:extLst>
              <a:ext uri="{FF2B5EF4-FFF2-40B4-BE49-F238E27FC236}">
                <a16:creationId xmlns:a16="http://schemas.microsoft.com/office/drawing/2014/main" id="{40024224-9456-436A-3B59-5854050B200E}"/>
              </a:ext>
            </a:extLst>
          </p:cNvPr>
          <p:cNvSpPr txBox="1"/>
          <p:nvPr/>
        </p:nvSpPr>
        <p:spPr>
          <a:xfrm flipH="1">
            <a:off x="3340535" y="1618465"/>
            <a:ext cx="2541191" cy="21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settembre 2025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500" b="1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dirty="0">
                <a:latin typeface="Montserrat" pitchFamily="2" charset="77"/>
              </a:rPr>
              <a:t>Sottoscrizione accordo di configurazione, con contestuale richiesta di associarsi a Malpensa Insubria CER</a:t>
            </a:r>
            <a:endParaRPr lang="it-IT" sz="1500" b="1" dirty="0">
              <a:solidFill>
                <a:schemeClr val="dk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">
            <a:extLst>
              <a:ext uri="{FF2B5EF4-FFF2-40B4-BE49-F238E27FC236}">
                <a16:creationId xmlns:a16="http://schemas.microsoft.com/office/drawing/2014/main" id="{B401958C-E4C4-ECAE-94F6-A6AEADEA1087}"/>
              </a:ext>
            </a:extLst>
          </p:cNvPr>
          <p:cNvSpPr/>
          <p:nvPr/>
        </p:nvSpPr>
        <p:spPr>
          <a:xfrm>
            <a:off x="5881727" y="3477025"/>
            <a:ext cx="766500" cy="766500"/>
          </a:xfrm>
          <a:prstGeom prst="ellipse">
            <a:avLst/>
          </a:prstGeom>
          <a:solidFill>
            <a:srgbClr val="6DA9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>
            <a:extLst>
              <a:ext uri="{FF2B5EF4-FFF2-40B4-BE49-F238E27FC236}">
                <a16:creationId xmlns:a16="http://schemas.microsoft.com/office/drawing/2014/main" id="{869196F0-2A4D-8D39-C9B6-0E6632F44D5D}"/>
              </a:ext>
            </a:extLst>
          </p:cNvPr>
          <p:cNvSpPr/>
          <p:nvPr/>
        </p:nvSpPr>
        <p:spPr>
          <a:xfrm>
            <a:off x="9189418" y="3477025"/>
            <a:ext cx="766500" cy="766500"/>
          </a:xfrm>
          <a:prstGeom prst="ellipse">
            <a:avLst/>
          </a:prstGeom>
          <a:solidFill>
            <a:srgbClr val="416B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>
            <a:extLst>
              <a:ext uri="{FF2B5EF4-FFF2-40B4-BE49-F238E27FC236}">
                <a16:creationId xmlns:a16="http://schemas.microsoft.com/office/drawing/2014/main" id="{A61D15BC-5F98-DA9E-BD6B-CC89B3893F8A}"/>
              </a:ext>
            </a:extLst>
          </p:cNvPr>
          <p:cNvSpPr/>
          <p:nvPr/>
        </p:nvSpPr>
        <p:spPr>
          <a:xfrm>
            <a:off x="10745606" y="3477025"/>
            <a:ext cx="766500" cy="766500"/>
          </a:xfrm>
          <a:prstGeom prst="ellipse">
            <a:avLst/>
          </a:prstGeom>
          <a:solidFill>
            <a:srgbClr val="1A2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5;p2">
            <a:extLst>
              <a:ext uri="{FF2B5EF4-FFF2-40B4-BE49-F238E27FC236}">
                <a16:creationId xmlns:a16="http://schemas.microsoft.com/office/drawing/2014/main" id="{9F1FB6D7-BDD6-C9AE-022A-CF3EFE0635EA}"/>
              </a:ext>
            </a:extLst>
          </p:cNvPr>
          <p:cNvSpPr txBox="1"/>
          <p:nvPr/>
        </p:nvSpPr>
        <p:spPr>
          <a:xfrm>
            <a:off x="17817" y="1546626"/>
            <a:ext cx="2737740" cy="223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31 agosto 2025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1500" dirty="0">
                <a:latin typeface="Montserrat" pitchFamily="2" charset="77"/>
              </a:rPr>
              <a:t>Termine per manifestazione d’interesse a far parte di una delle suddette CER tramite il sito di Malpensa Insubria CER</a:t>
            </a:r>
            <a:endParaRPr lang="it-IT" sz="1500" dirty="0">
              <a:solidFill>
                <a:schemeClr val="dk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AutoShape 2" descr="https://lh7-eu.googleusercontent.com/slidesz/AGV_vUdezNkEuJQuax1poQJk2Zsd6HUaRm9i4R7NswI-pK_9Prp1riyXTdTnIHhqT7BuB4q1uwaTwRsS-ZsJwQdxDzUGA2VxejJExkFDqTHVQMM04ociwKN6OuGMZdKylD9pavge78n45CaqEypM9KBAs546SSUuQ6moLbU1sVRWL10c7syEDuVLow=s2048?key=TREpTBQKtuS2ajnEnoDT2w">
            <a:extLst>
              <a:ext uri="{FF2B5EF4-FFF2-40B4-BE49-F238E27FC236}">
                <a16:creationId xmlns:a16="http://schemas.microsoft.com/office/drawing/2014/main" id="{392455A7-9606-7271-7C46-1A2AD95D4D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Google Shape;195;p2">
            <a:extLst>
              <a:ext uri="{FF2B5EF4-FFF2-40B4-BE49-F238E27FC236}">
                <a16:creationId xmlns:a16="http://schemas.microsoft.com/office/drawing/2014/main" id="{F9FF02EA-F915-8D5A-7199-868B963984B2}"/>
              </a:ext>
            </a:extLst>
          </p:cNvPr>
          <p:cNvSpPr txBox="1"/>
          <p:nvPr/>
        </p:nvSpPr>
        <p:spPr>
          <a:xfrm>
            <a:off x="1517817" y="4454648"/>
            <a:ext cx="3000000" cy="153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 settembre 2025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1500" dirty="0">
                <a:latin typeface="Montserrat" pitchFamily="2" charset="77"/>
              </a:rPr>
              <a:t>Entro tale data Malpensa Insubria CER effettuerà un assesment energetico delle domande pervenute </a:t>
            </a:r>
            <a:endParaRPr sz="1500" dirty="0">
              <a:solidFill>
                <a:schemeClr val="dk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195;p2">
            <a:extLst>
              <a:ext uri="{FF2B5EF4-FFF2-40B4-BE49-F238E27FC236}">
                <a16:creationId xmlns:a16="http://schemas.microsoft.com/office/drawing/2014/main" id="{7469F909-604B-7FD5-7B0C-F3AD696A6E99}"/>
              </a:ext>
            </a:extLst>
          </p:cNvPr>
          <p:cNvSpPr txBox="1"/>
          <p:nvPr/>
        </p:nvSpPr>
        <p:spPr>
          <a:xfrm>
            <a:off x="4683507" y="4454648"/>
            <a:ext cx="3000000" cy="168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 ottobre 2025</a:t>
            </a:r>
            <a:endParaRPr lang="it-IT" sz="1500" b="1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1500" dirty="0">
                <a:latin typeface="Montserrat" pitchFamily="2" charset="77"/>
              </a:rPr>
              <a:t>l’organo di amministrazione di Malpensa Insubria CER ammette i nuovi soci, individua il capofila della configurazione</a:t>
            </a:r>
            <a:endParaRPr sz="1500" dirty="0">
              <a:solidFill>
                <a:schemeClr val="dk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B58E81-3542-030D-61FA-53ABA1979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9" y="6237388"/>
            <a:ext cx="1328468" cy="33366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E4442B7-9D5E-E2DF-CB17-7DFDE44AD3D4}"/>
              </a:ext>
            </a:extLst>
          </p:cNvPr>
          <p:cNvSpPr/>
          <p:nvPr/>
        </p:nvSpPr>
        <p:spPr>
          <a:xfrm>
            <a:off x="8863346" y="6323574"/>
            <a:ext cx="309892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MalpensaFiere</a:t>
            </a:r>
            <a:r>
              <a:rPr lang="it-IT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, 20 giugno 2025</a:t>
            </a:r>
          </a:p>
        </p:txBody>
      </p:sp>
      <p:sp>
        <p:nvSpPr>
          <p:cNvPr id="8" name="Google Shape;195;p2">
            <a:extLst>
              <a:ext uri="{FF2B5EF4-FFF2-40B4-BE49-F238E27FC236}">
                <a16:creationId xmlns:a16="http://schemas.microsoft.com/office/drawing/2014/main" id="{B00FDD02-9550-BD8F-1227-A0FDD7049AE4}"/>
              </a:ext>
            </a:extLst>
          </p:cNvPr>
          <p:cNvSpPr txBox="1"/>
          <p:nvPr/>
        </p:nvSpPr>
        <p:spPr>
          <a:xfrm>
            <a:off x="6310276" y="1563808"/>
            <a:ext cx="3000000" cy="153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ottobre 2025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1500" dirty="0">
                <a:latin typeface="Montserrat" pitchFamily="2" charset="77"/>
              </a:rPr>
              <a:t>30 ottobre 2025: Malpensa Insubria CER carica sul portale GSE iscrizione delle configurazione</a:t>
            </a:r>
            <a:endParaRPr lang="it-IT" sz="1500" b="1" dirty="0">
              <a:solidFill>
                <a:schemeClr val="dk1"/>
              </a:solidFill>
              <a:latin typeface="Montserrat" pitchFamily="2" charset="77"/>
              <a:sym typeface="Montserrat"/>
            </a:endParaRPr>
          </a:p>
        </p:txBody>
      </p:sp>
      <p:sp>
        <p:nvSpPr>
          <p:cNvPr id="10" name="Google Shape;195;p2">
            <a:extLst>
              <a:ext uri="{FF2B5EF4-FFF2-40B4-BE49-F238E27FC236}">
                <a16:creationId xmlns:a16="http://schemas.microsoft.com/office/drawing/2014/main" id="{36F0A036-0C9D-0A9B-3B4C-FA7038C22D67}"/>
              </a:ext>
            </a:extLst>
          </p:cNvPr>
          <p:cNvSpPr txBox="1"/>
          <p:nvPr/>
        </p:nvSpPr>
        <p:spPr>
          <a:xfrm>
            <a:off x="7922753" y="4469131"/>
            <a:ext cx="3000000" cy="153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31 ottobre 2025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1500" dirty="0">
                <a:latin typeface="Montserrat" pitchFamily="2" charset="77"/>
              </a:rPr>
              <a:t>Malpensa Insubria CER carica sul portale GSE iscrizione delle configurazione</a:t>
            </a:r>
            <a:endParaRPr lang="it-IT" sz="1500" b="1" dirty="0">
              <a:solidFill>
                <a:schemeClr val="dk1"/>
              </a:solidFill>
              <a:latin typeface="Montserrat" pitchFamily="2" charset="77"/>
              <a:sym typeface="Montserrat"/>
            </a:endParaRPr>
          </a:p>
        </p:txBody>
      </p:sp>
      <p:sp>
        <p:nvSpPr>
          <p:cNvPr id="12" name="Google Shape;195;p2">
            <a:extLst>
              <a:ext uri="{FF2B5EF4-FFF2-40B4-BE49-F238E27FC236}">
                <a16:creationId xmlns:a16="http://schemas.microsoft.com/office/drawing/2014/main" id="{E42183E9-CADB-8BD0-75FD-795BCBF760FD}"/>
              </a:ext>
            </a:extLst>
          </p:cNvPr>
          <p:cNvSpPr txBox="1"/>
          <p:nvPr/>
        </p:nvSpPr>
        <p:spPr>
          <a:xfrm>
            <a:off x="9496274" y="1519844"/>
            <a:ext cx="2737740" cy="147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novembre 2025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1500" dirty="0">
                <a:latin typeface="Montserrat" pitchFamily="2" charset="77"/>
              </a:rPr>
              <a:t>domanda al GSE per ottenere contributo del 40% in conto capitale nei comuni &lt; 50.000 abitanti</a:t>
            </a:r>
            <a:endParaRPr lang="it-IT" sz="1500" b="1" dirty="0">
              <a:solidFill>
                <a:schemeClr val="dk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7333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albero&#10;&#10;Il contenuto generato dall'IA potrebbe non essere corretto.">
            <a:extLst>
              <a:ext uri="{FF2B5EF4-FFF2-40B4-BE49-F238E27FC236}">
                <a16:creationId xmlns:a16="http://schemas.microsoft.com/office/drawing/2014/main" id="{6DF7DA57-578A-6195-9EBA-37D4335A2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638"/>
            <a:ext cx="12192001" cy="67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4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3D0639DC-1C81-AA38-5AD3-293BC739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>
            <a:extLst>
              <a:ext uri="{FF2B5EF4-FFF2-40B4-BE49-F238E27FC236}">
                <a16:creationId xmlns:a16="http://schemas.microsoft.com/office/drawing/2014/main" id="{ABA1A252-F5F2-FE93-1C7A-D1CD52DAD8F3}"/>
              </a:ext>
            </a:extLst>
          </p:cNvPr>
          <p:cNvSpPr/>
          <p:nvPr/>
        </p:nvSpPr>
        <p:spPr>
          <a:xfrm>
            <a:off x="35127" y="73690"/>
            <a:ext cx="11955331" cy="934836"/>
          </a:xfrm>
          <a:prstGeom prst="rect">
            <a:avLst/>
          </a:prstGeom>
          <a:solidFill>
            <a:srgbClr val="6DA9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>
            <a:extLst>
              <a:ext uri="{FF2B5EF4-FFF2-40B4-BE49-F238E27FC236}">
                <a16:creationId xmlns:a16="http://schemas.microsoft.com/office/drawing/2014/main" id="{736BF664-CDF2-BA0C-63C1-6EC31277C54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1093" y="255468"/>
            <a:ext cx="11955331" cy="75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it-IT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MALPENSA INSUBRIA CER: SOCI PUBBLICI /ISTITUZIONIALI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AutoShape 2" descr="https://lh7-eu.googleusercontent.com/slidesz/AGV_vUdezNkEuJQuax1poQJk2Zsd6HUaRm9i4R7NswI-pK_9Prp1riyXTdTnIHhqT7BuB4q1uwaTwRsS-ZsJwQdxDzUGA2VxejJExkFDqTHVQMM04ociwKN6OuGMZdKylD9pavge78n45CaqEypM9KBAs546SSUuQ6moLbU1sVRWL10c7syEDuVLow=s2048?key=TREpTBQKtuS2ajnEnoDT2w">
            <a:extLst>
              <a:ext uri="{FF2B5EF4-FFF2-40B4-BE49-F238E27FC236}">
                <a16:creationId xmlns:a16="http://schemas.microsoft.com/office/drawing/2014/main" id="{DA40F475-B124-DE68-E40E-69FDCD9A78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 descr="Immagine che contiene logo, testo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C9009355-AB2E-2FCC-73C1-DC2705862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603" y="2520502"/>
            <a:ext cx="4591449" cy="1386307"/>
          </a:xfrm>
          <a:prstGeom prst="rect">
            <a:avLst/>
          </a:prstGeom>
        </p:spPr>
      </p:pic>
      <p:pic>
        <p:nvPicPr>
          <p:cNvPr id="10" name="Immagine 9" descr="Immagine che contiene schermata, testo, logo&#10;&#10;Il contenuto generato dall'IA potrebbe non essere corretto.">
            <a:extLst>
              <a:ext uri="{FF2B5EF4-FFF2-40B4-BE49-F238E27FC236}">
                <a16:creationId xmlns:a16="http://schemas.microsoft.com/office/drawing/2014/main" id="{CDFE1622-3D17-7A66-AFA2-139CB1FAC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183" y="5251391"/>
            <a:ext cx="5608241" cy="1386307"/>
          </a:xfrm>
          <a:prstGeom prst="rect">
            <a:avLst/>
          </a:prstGeom>
        </p:spPr>
      </p:pic>
      <p:pic>
        <p:nvPicPr>
          <p:cNvPr id="12" name="Immagine 11" descr="Immagine che contiene testo, Carattere, logo, simbolo&#10;&#10;Il contenuto generato dall'IA potrebbe non essere corretto.">
            <a:extLst>
              <a:ext uri="{FF2B5EF4-FFF2-40B4-BE49-F238E27FC236}">
                <a16:creationId xmlns:a16="http://schemas.microsoft.com/office/drawing/2014/main" id="{B84A51F4-2E1F-5CB1-EAC0-DA827C10D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115" y="2545591"/>
            <a:ext cx="4101353" cy="1196811"/>
          </a:xfrm>
          <a:prstGeom prst="rect">
            <a:avLst/>
          </a:prstGeom>
        </p:spPr>
      </p:pic>
      <p:pic>
        <p:nvPicPr>
          <p:cNvPr id="14" name="Immagine 13" descr="Immagine che contiene testo, schermata, Blu elettrico, logo&#10;&#10;Il contenuto generato dall'IA potrebbe non essere corretto.">
            <a:extLst>
              <a:ext uri="{FF2B5EF4-FFF2-40B4-BE49-F238E27FC236}">
                <a16:creationId xmlns:a16="http://schemas.microsoft.com/office/drawing/2014/main" id="{B0580B32-9D68-7B90-354D-469784003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7" y="5220422"/>
            <a:ext cx="6279776" cy="1448243"/>
          </a:xfrm>
          <a:prstGeom prst="rect">
            <a:avLst/>
          </a:prstGeom>
        </p:spPr>
      </p:pic>
      <p:pic>
        <p:nvPicPr>
          <p:cNvPr id="16" name="Immagine 15" descr="Immagine che contiene testo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C3D707EA-F471-6DEB-5A5E-569CEFC79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95" y="2577183"/>
            <a:ext cx="3376229" cy="1272946"/>
          </a:xfrm>
          <a:prstGeom prst="rect">
            <a:avLst/>
          </a:prstGeom>
        </p:spPr>
      </p:pic>
      <p:pic>
        <p:nvPicPr>
          <p:cNvPr id="18" name="Immagine 17" descr="Immagine che contiene testo, logo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ACC178A8-CACD-79C2-8CDA-F96B80162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105" y="1120139"/>
            <a:ext cx="5055028" cy="129337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E558F4D-58B2-3563-7F3A-EA18B9361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75" y="1197399"/>
            <a:ext cx="3891492" cy="127439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5F45E76-B7D0-C58D-9B6B-35F7A1964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219" y="3775956"/>
            <a:ext cx="5740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F3E6A9E1-0849-4438-3E2E-85603E516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lh7-eu.googleusercontent.com/slidesz/AGV_vUdezNkEuJQuax1poQJk2Zsd6HUaRm9i4R7NswI-pK_9Prp1riyXTdTnIHhqT7BuB4q1uwaTwRsS-ZsJwQdxDzUGA2VxejJExkFDqTHVQMM04ociwKN6OuGMZdKylD9pavge78n45CaqEypM9KBAs546SSUuQ6moLbU1sVRWL10c7syEDuVLow=s2048?key=TREpTBQKtuS2ajnEnoDT2w">
            <a:extLst>
              <a:ext uri="{FF2B5EF4-FFF2-40B4-BE49-F238E27FC236}">
                <a16:creationId xmlns:a16="http://schemas.microsoft.com/office/drawing/2014/main" id="{F139357C-BD37-D8B4-FDC3-0359E9E2C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Google Shape;187;p2">
            <a:extLst>
              <a:ext uri="{FF2B5EF4-FFF2-40B4-BE49-F238E27FC236}">
                <a16:creationId xmlns:a16="http://schemas.microsoft.com/office/drawing/2014/main" id="{5DEAE732-F709-BB91-04CD-E6B98181B418}"/>
              </a:ext>
            </a:extLst>
          </p:cNvPr>
          <p:cNvSpPr/>
          <p:nvPr/>
        </p:nvSpPr>
        <p:spPr>
          <a:xfrm>
            <a:off x="20067" y="178558"/>
            <a:ext cx="12012711" cy="877497"/>
          </a:xfrm>
          <a:prstGeom prst="rect">
            <a:avLst/>
          </a:prstGeom>
          <a:solidFill>
            <a:srgbClr val="6DA9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t-IT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MALPENSA INSUBRIA CER: LE CONFIGURAZIONI ENERGETICHE</a:t>
            </a:r>
            <a:endParaRPr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8DDCCF-80A6-56F9-1351-EA914F460102}"/>
              </a:ext>
            </a:extLst>
          </p:cNvPr>
          <p:cNvSpPr txBox="1"/>
          <p:nvPr/>
        </p:nvSpPr>
        <p:spPr>
          <a:xfrm>
            <a:off x="20067" y="1056055"/>
            <a:ext cx="190699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/>
            </a:pPr>
            <a:r>
              <a:rPr lang="it-IT" sz="1800" dirty="0"/>
              <a:t>1- </a:t>
            </a:r>
            <a:r>
              <a:rPr lang="it-IT" sz="1800" dirty="0">
                <a:hlinkClick r:id="rId3" action="ppaction://hlinksldjump"/>
              </a:rPr>
              <a:t>CER Malpensafiere:</a:t>
            </a:r>
            <a:r>
              <a:rPr lang="it-IT" sz="1800" dirty="0"/>
              <a:t> 								   Cabina </a:t>
            </a:r>
            <a:r>
              <a:rPr lang="it-IT" sz="1800" b="1" dirty="0"/>
              <a:t>AC001E01342 </a:t>
            </a:r>
            <a:endParaRPr lang="it-IT" sz="1800" dirty="0"/>
          </a:p>
          <a:p>
            <a:pPr>
              <a:defRPr sz="1800"/>
            </a:pPr>
            <a:r>
              <a:rPr lang="it-IT" sz="1800" dirty="0"/>
              <a:t>	21 soci, 2,3 MWp di potenza installata, 2,53 GWh di energia prodotta, </a:t>
            </a:r>
          </a:p>
          <a:p>
            <a:pPr>
              <a:defRPr sz="1800"/>
            </a:pPr>
            <a:r>
              <a:rPr lang="it-IT" sz="1800" dirty="0"/>
              <a:t> 	1,34 GWh di energia immessa ;</a:t>
            </a:r>
          </a:p>
          <a:p>
            <a:pPr>
              <a:defRPr sz="1800"/>
            </a:pPr>
            <a:endParaRPr lang="it-IT" sz="1800" dirty="0"/>
          </a:p>
          <a:p>
            <a:pPr>
              <a:defRPr sz="1800"/>
            </a:pPr>
            <a:endParaRPr lang="it-IT" sz="1800" dirty="0"/>
          </a:p>
          <a:p>
            <a:pPr>
              <a:defRPr sz="1800"/>
            </a:pPr>
            <a:r>
              <a:rPr lang="it-IT" sz="1800" dirty="0"/>
              <a:t>2- </a:t>
            </a:r>
            <a:r>
              <a:rPr lang="it-IT" sz="1800" dirty="0">
                <a:hlinkClick r:id="rId4" action="ppaction://hlinksldjump"/>
              </a:rPr>
              <a:t>CER </a:t>
            </a:r>
            <a:r>
              <a:rPr lang="it-IT" sz="1800" dirty="0">
                <a:hlinkClick r:id="rId5" action="ppaction://hlinksldjump"/>
              </a:rPr>
              <a:t>Castelseprio</a:t>
            </a:r>
            <a:r>
              <a:rPr lang="it-IT" sz="1800" dirty="0">
                <a:hlinkClick r:id="rId4" action="ppaction://hlinksldjump"/>
              </a:rPr>
              <a:t>: </a:t>
            </a:r>
            <a:r>
              <a:rPr lang="it-IT" sz="1800" dirty="0"/>
              <a:t>								   Cabina </a:t>
            </a:r>
            <a:r>
              <a:rPr lang="it-IT" sz="1800" b="1" dirty="0"/>
              <a:t>AC001E01441</a:t>
            </a:r>
          </a:p>
          <a:p>
            <a:pPr>
              <a:defRPr sz="1800"/>
            </a:pPr>
            <a:r>
              <a:rPr lang="it-IT" sz="1800" b="1" dirty="0"/>
              <a:t>	 </a:t>
            </a:r>
            <a:r>
              <a:rPr lang="it-IT" sz="1800" dirty="0"/>
              <a:t> ….soci, ….KWp di potenza installata, 1,224 GWh di energia prodotta, </a:t>
            </a:r>
          </a:p>
          <a:p>
            <a:pPr>
              <a:defRPr sz="1800"/>
            </a:pPr>
            <a:r>
              <a:rPr lang="it-IT" sz="1800" dirty="0"/>
              <a:t>                …..KWh di energia immessa e</a:t>
            </a:r>
          </a:p>
          <a:p>
            <a:pPr>
              <a:defRPr sz="1800"/>
            </a:pPr>
            <a:endParaRPr lang="it-IT" sz="1800" dirty="0"/>
          </a:p>
          <a:p>
            <a:r>
              <a:rPr lang="it-IT" sz="1800" dirty="0"/>
              <a:t>3- </a:t>
            </a:r>
            <a:r>
              <a:rPr lang="it-IT" sz="1800" dirty="0">
                <a:hlinkClick r:id="rId6" action="ppaction://hlinksldjump"/>
              </a:rPr>
              <a:t>CER Ville Ponti </a:t>
            </a:r>
            <a:r>
              <a:rPr lang="it-IT" sz="1800" dirty="0"/>
              <a:t>(Varese Centro -Nord- Induno O.- Arcisate)				    Cabina </a:t>
            </a:r>
            <a:r>
              <a:rPr lang="it-IT" sz="1800" b="1" dirty="0"/>
              <a:t>AC001E01458</a:t>
            </a:r>
          </a:p>
          <a:p>
            <a:pPr lvl="1">
              <a:defRPr sz="1800"/>
            </a:pPr>
            <a:endParaRPr lang="it-IT" sz="1800" dirty="0"/>
          </a:p>
          <a:p>
            <a:pPr lvl="1">
              <a:defRPr sz="1800"/>
            </a:pPr>
            <a:r>
              <a:rPr lang="it-IT" sz="1800" dirty="0"/>
              <a:t>4- </a:t>
            </a:r>
            <a:r>
              <a:rPr lang="it-IT" sz="1800" dirty="0">
                <a:hlinkClick r:id="rId7" action="ppaction://hlinksldjump"/>
              </a:rPr>
              <a:t>CER Varese Sud </a:t>
            </a:r>
            <a:r>
              <a:rPr lang="it-IT" sz="1800" dirty="0"/>
              <a:t>(Giubiano San Carlo Bizzozero) 					    Cabina </a:t>
            </a:r>
            <a:r>
              <a:rPr lang="it-IT" sz="1800" b="1" dirty="0"/>
              <a:t>AC001E01454</a:t>
            </a:r>
          </a:p>
          <a:p>
            <a:pPr marL="285750" lvl="1" indent="-285750">
              <a:buFontTx/>
              <a:buChar char="-"/>
              <a:defRPr sz="1800"/>
            </a:pPr>
            <a:endParaRPr lang="it-IT" sz="1800" b="1" dirty="0"/>
          </a:p>
          <a:p>
            <a:pPr lvl="4">
              <a:defRPr sz="1800"/>
            </a:pPr>
            <a:endParaRPr lang="it-IT" sz="1800" b="1" dirty="0"/>
          </a:p>
          <a:p>
            <a:pPr lvl="4">
              <a:defRPr sz="1800"/>
            </a:pPr>
            <a:r>
              <a:rPr lang="it-IT" sz="1800" dirty="0"/>
              <a:t>5-</a:t>
            </a:r>
            <a:r>
              <a:rPr lang="it-IT" sz="1800" b="1" dirty="0"/>
              <a:t> </a:t>
            </a:r>
            <a:r>
              <a:rPr lang="it-IT" sz="1800" dirty="0">
                <a:hlinkClick r:id="rId4" action="ppaction://hlinksldjump"/>
              </a:rPr>
              <a:t>CER</a:t>
            </a:r>
            <a:r>
              <a:rPr lang="it-IT" sz="1800" b="1" dirty="0">
                <a:hlinkClick r:id="rId4" action="ppaction://hlinksldjump"/>
              </a:rPr>
              <a:t> 233 </a:t>
            </a:r>
            <a:r>
              <a:rPr lang="it-IT" sz="1800" dirty="0">
                <a:hlinkClick r:id="rId4" action="ppaction://hlinksldjump"/>
              </a:rPr>
              <a:t>Nord</a:t>
            </a:r>
            <a:r>
              <a:rPr lang="it-IT" sz="1800" b="1" dirty="0">
                <a:hlinkClick r:id="rId4" action="ppaction://hlinksldjump"/>
              </a:rPr>
              <a:t> </a:t>
            </a:r>
            <a:r>
              <a:rPr lang="it-IT" sz="1800" b="1" dirty="0"/>
              <a:t>(</a:t>
            </a:r>
            <a:r>
              <a:rPr lang="it-IT" sz="1800" dirty="0"/>
              <a:t>Cairate Carnago Caronno V. Castelseprio Castiglione Olona Gornate O.</a:t>
            </a:r>
            <a:br>
              <a:rPr lang="it-IT" dirty="0"/>
            </a:br>
            <a:r>
              <a:rPr lang="it-IT" sz="1800" dirty="0"/>
              <a:t>Lonate C. Lozza Tradate Vedano O. Venegono I. Venegono </a:t>
            </a:r>
            <a:r>
              <a:rPr lang="it-IT" sz="1800" dirty="0" err="1"/>
              <a:t>S</a:t>
            </a:r>
            <a:r>
              <a:rPr lang="it-IT" sz="1800" dirty="0"/>
              <a:t>).</a:t>
            </a:r>
            <a:endParaRPr lang="it-IT" sz="1800" b="1" dirty="0"/>
          </a:p>
          <a:p>
            <a:pPr marL="285750" lvl="1" indent="-285750">
              <a:buFontTx/>
              <a:buChar char="-"/>
              <a:defRPr sz="1800"/>
            </a:pPr>
            <a:endParaRPr lang="it-IT" sz="1800" b="1" dirty="0"/>
          </a:p>
          <a:p>
            <a:pPr lvl="1">
              <a:defRPr sz="1800"/>
            </a:pPr>
            <a:endParaRPr lang="it-IT" sz="1800" b="1" dirty="0"/>
          </a:p>
          <a:p>
            <a:pPr lvl="1">
              <a:defRPr sz="1800"/>
            </a:pPr>
            <a:r>
              <a:rPr lang="it-IT" sz="1800" dirty="0"/>
              <a:t>6- </a:t>
            </a:r>
            <a:r>
              <a:rPr lang="it-IT" sz="1800" dirty="0">
                <a:hlinkClick r:id="rId8" action="ppaction://hlinksldjump"/>
              </a:rPr>
              <a:t>CER  Castellanza </a:t>
            </a:r>
            <a:r>
              <a:rPr lang="it-IT" sz="1800" dirty="0"/>
              <a:t>(Busto Arsizio Gorla Minore Legnano Marnate Olgiate Olona)	    Cabina </a:t>
            </a:r>
            <a:r>
              <a:rPr lang="it-IT" sz="1800" b="1" dirty="0"/>
              <a:t>AC001E01341</a:t>
            </a:r>
          </a:p>
          <a:p>
            <a:pPr marL="285750" lvl="1" indent="-285750">
              <a:buFontTx/>
              <a:buChar char="-"/>
              <a:defRPr sz="1800"/>
            </a:pPr>
            <a:endParaRPr lang="it-IT" sz="1800" b="1" dirty="0"/>
          </a:p>
          <a:p>
            <a:pPr marL="285750" lvl="1" indent="-285750">
              <a:buFontTx/>
              <a:buChar char="-"/>
              <a:defRPr sz="1800"/>
            </a:pPr>
            <a:endParaRPr lang="it-IT" sz="1800" b="1" dirty="0"/>
          </a:p>
          <a:p>
            <a:pPr marL="285750" lvl="1" indent="-285750">
              <a:buFontTx/>
              <a:buChar char="-"/>
              <a:defRPr sz="1800"/>
            </a:pPr>
            <a:endParaRPr lang="it-IT" sz="1800" b="1" dirty="0"/>
          </a:p>
          <a:p>
            <a:pPr lvl="1">
              <a:defRPr sz="1800"/>
            </a:pPr>
            <a:endParaRPr lang="it-IT" sz="1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D230FC-73F4-3C32-EFEE-C67624F76941}"/>
              </a:ext>
            </a:extLst>
          </p:cNvPr>
          <p:cNvSpPr txBox="1"/>
          <p:nvPr/>
        </p:nvSpPr>
        <p:spPr>
          <a:xfrm flipH="1">
            <a:off x="9399494" y="5432613"/>
            <a:ext cx="252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Cabina</a:t>
            </a:r>
            <a:r>
              <a:rPr lang="it-IT" sz="1800" b="1" dirty="0"/>
              <a:t>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AC001E01445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863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3"/>
          <p:cNvSpPr txBox="1">
            <a:spLocks/>
          </p:cNvSpPr>
          <p:nvPr/>
        </p:nvSpPr>
        <p:spPr>
          <a:xfrm>
            <a:off x="2162445" y="274191"/>
            <a:ext cx="7988890" cy="584775"/>
          </a:xfrm>
          <a:prstGeom prst="rect">
            <a:avLst/>
          </a:prstGeom>
          <a:ln w="0">
            <a:noFill/>
          </a:ln>
        </p:spPr>
        <p:txBody>
          <a:bodyPr vert="horz" wrap="square">
            <a:sp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 baseline="0">
                <a:solidFill>
                  <a:srgbClr val="9AC59F"/>
                </a:solidFill>
                <a:latin typeface="Andale Mono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0092D2"/>
                </a:solidFill>
                <a:latin typeface="Century Gothic"/>
                <a:cs typeface="Century Gothic"/>
              </a:rPr>
              <a:t>I 21 soci fondatori di Malpensafiere CER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923283" y="6131687"/>
            <a:ext cx="3796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C7BFCBB-BD0E-F54A-A5BA-3DC2F4CADE12}" type="slidenum">
              <a:rPr lang="it-IT" sz="1300" b="1"/>
              <a:t>7</a:t>
            </a:fld>
            <a:endParaRPr lang="it-IT" sz="13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622" y="1115176"/>
            <a:ext cx="8127714" cy="454270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324891" y="6173730"/>
            <a:ext cx="5403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/>
              <a:t>Avvio di una CER presso Ville Ponti</a:t>
            </a:r>
          </a:p>
        </p:txBody>
      </p:sp>
    </p:spTree>
    <p:extLst>
      <p:ext uri="{BB962C8B-B14F-4D97-AF65-F5344CB8AC3E}">
        <p14:creationId xmlns:p14="http://schemas.microsoft.com/office/powerpoint/2010/main" val="45903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54DEAF7-2E9C-0B49-3C55-82634835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43012"/>
            <a:ext cx="7772400" cy="43719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5D77C7-01F5-260B-7C14-38D03D0D4D2A}"/>
              </a:ext>
            </a:extLst>
          </p:cNvPr>
          <p:cNvSpPr txBox="1"/>
          <p:nvPr/>
        </p:nvSpPr>
        <p:spPr>
          <a:xfrm>
            <a:off x="1344706" y="591671"/>
            <a:ext cx="7731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92D2"/>
                </a:solidFill>
                <a:latin typeface="Century Gothic"/>
                <a:cs typeface="Century Gothic"/>
              </a:rPr>
              <a:t>I 10  soci fondatori di Castelseprio CER</a:t>
            </a:r>
          </a:p>
        </p:txBody>
      </p:sp>
    </p:spTree>
    <p:extLst>
      <p:ext uri="{BB962C8B-B14F-4D97-AF65-F5344CB8AC3E}">
        <p14:creationId xmlns:p14="http://schemas.microsoft.com/office/powerpoint/2010/main" val="5212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2D1C87-2828-2934-2FD0-8A772A31C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2425"/>
            <a:ext cx="7772400" cy="61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9209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etica_Tempe_20-06" id="{646CBD3E-4C66-EB41-86A4-F7D8F8B35DFD}" vid="{A4A7B83A-ABE8-1C4A-AB53-2481039193E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</TotalTime>
  <Words>426</Words>
  <Application>Microsoft Macintosh PowerPoint</Application>
  <PresentationFormat>Widescreen</PresentationFormat>
  <Paragraphs>69</Paragraphs>
  <Slides>13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Montserrat</vt:lpstr>
      <vt:lpstr>Century Gothic</vt:lpstr>
      <vt:lpstr>Simple Light</vt:lpstr>
      <vt:lpstr>Comunità Energetiche Rinnovabili: il percorso di Camera di Commercio.</vt:lpstr>
      <vt:lpstr>Presentazione standard di PowerPoint</vt:lpstr>
      <vt:lpstr>Il percorso di MALPENSA INSUBRIA CER</vt:lpstr>
      <vt:lpstr>Presentazione standard di PowerPoint</vt:lpstr>
      <vt:lpstr>MALPENSA INSUBRIA CER: SOCI PUBBLICI /ISTITUZIONIALI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L'avvio di un percorso CER: il caso di MalpensaFiere</dc:title>
  <dc:creator>Mauro Temperelli</dc:creator>
  <cp:lastModifiedBy>Mauro Temperelli</cp:lastModifiedBy>
  <cp:revision>44</cp:revision>
  <cp:lastPrinted>2024-07-02T09:20:29Z</cp:lastPrinted>
  <dcterms:created xsi:type="dcterms:W3CDTF">2023-03-17T12:52:23Z</dcterms:created>
  <dcterms:modified xsi:type="dcterms:W3CDTF">2025-06-20T07:26:02Z</dcterms:modified>
</cp:coreProperties>
</file>