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7" r:id="rId2"/>
  </p:sldMasterIdLst>
  <p:notesMasterIdLst>
    <p:notesMasterId r:id="rId8"/>
  </p:notesMasterIdLst>
  <p:sldIdLst>
    <p:sldId id="2142532136" r:id="rId3"/>
    <p:sldId id="2142532188" r:id="rId4"/>
    <p:sldId id="2142532148" r:id="rId5"/>
    <p:sldId id="2142532240" r:id="rId6"/>
    <p:sldId id="266" r:id="rId7"/>
  </p:sldIdLst>
  <p:sldSz cx="12192000" cy="6858000"/>
  <p:notesSz cx="6797675" cy="99250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F162311-2DCB-B453-AED4-09BEACDB1E9C}" name="Maria Elena Proietti" initials="MP" userId="S::maria.elena.proietti@ariaspa.it::a8bb30a5-3380-4fc5-a8b6-55cdb720f474" providerId="AD"/>
  <p188:author id="{B20B61AF-BA4C-E5A5-338B-FEA693BB9CA6}" name="Anita Tatti" initials="AT" userId="S::anita.tatti@ariaspa.it::67dd1400-1199-4801-b15c-5be8e7c4a0b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31"/>
    <a:srgbClr val="047835"/>
    <a:srgbClr val="56895C"/>
    <a:srgbClr val="4F81BD"/>
    <a:srgbClr val="FF9999"/>
    <a:srgbClr val="D6DCDD"/>
    <a:srgbClr val="73FFA6"/>
    <a:srgbClr val="E5E5E5"/>
    <a:srgbClr val="7BBCFF"/>
    <a:srgbClr val="67A4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14"/>
      </p:cViewPr>
      <p:guideLst>
        <p:guide orient="horz" pos="206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a Maino" userId="9724a5b9-d887-49b2-b938-b1d9a95f32a7" providerId="ADAL" clId="{D10C4EEE-5F9E-4707-BE62-1ABDF12ED968}"/>
    <pc:docChg chg="modSld">
      <pc:chgData name="Katia Maino" userId="9724a5b9-d887-49b2-b938-b1d9a95f32a7" providerId="ADAL" clId="{D10C4EEE-5F9E-4707-BE62-1ABDF12ED968}" dt="2025-06-19T13:46:38.772" v="5" actId="113"/>
      <pc:docMkLst>
        <pc:docMk/>
      </pc:docMkLst>
      <pc:sldChg chg="modSp mod">
        <pc:chgData name="Katia Maino" userId="9724a5b9-d887-49b2-b938-b1d9a95f32a7" providerId="ADAL" clId="{D10C4EEE-5F9E-4707-BE62-1ABDF12ED968}" dt="2025-06-19T13:46:38.772" v="5" actId="113"/>
        <pc:sldMkLst>
          <pc:docMk/>
          <pc:sldMk cId="3886866554" sldId="2142532188"/>
        </pc:sldMkLst>
        <pc:spChg chg="mod">
          <ac:chgData name="Katia Maino" userId="9724a5b9-d887-49b2-b938-b1d9a95f32a7" providerId="ADAL" clId="{D10C4EEE-5F9E-4707-BE62-1ABDF12ED968}" dt="2025-06-19T13:46:20.616" v="4" actId="1076"/>
          <ac:spMkLst>
            <pc:docMk/>
            <pc:sldMk cId="3886866554" sldId="2142532188"/>
            <ac:spMk id="8" creationId="{EF9AC149-81F3-6194-AF7A-0A4390060B85}"/>
          </ac:spMkLst>
        </pc:spChg>
        <pc:graphicFrameChg chg="modGraphic">
          <ac:chgData name="Katia Maino" userId="9724a5b9-d887-49b2-b938-b1d9a95f32a7" providerId="ADAL" clId="{D10C4EEE-5F9E-4707-BE62-1ABDF12ED968}" dt="2025-06-19T13:46:38.772" v="5" actId="113"/>
          <ac:graphicFrameMkLst>
            <pc:docMk/>
            <pc:sldMk cId="3886866554" sldId="2142532188"/>
            <ac:graphicFrameMk id="11" creationId="{60E5DF93-D91D-B046-372E-BF9ACB1A703D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C025E-20E3-4DD3-ACDC-9A710A28E439}" type="datetimeFigureOut">
              <a:rPr lang="it-IT" smtClean="0"/>
              <a:t>19/06/2025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A4D12-0CBC-4DF8-94AC-10005FC301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7557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BBA6A-2424-814B-A196-1DBC8A3AE57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082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hyperlink" Target="mailto:cerl@ariaspa.it" TargetMode="External"/><Relationship Id="rId4" Type="http://schemas.openxmlformats.org/officeDocument/2006/relationships/hyperlink" Target="https://www.energialombardia.eu/cer" TargetMode="External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1_cover_senza_immagine">
    <p:bg>
      <p:bgPr>
        <a:solidFill>
          <a:srgbClr val="0478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arte&#10;&#10;Descrizione generata automaticamente">
            <a:extLst>
              <a:ext uri="{FF2B5EF4-FFF2-40B4-BE49-F238E27FC236}">
                <a16:creationId xmlns:a16="http://schemas.microsoft.com/office/drawing/2014/main" xmlns="" id="{B81BC618-E0FC-492C-5BEC-C48F984E8E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48" y="-11308"/>
            <a:ext cx="12190992" cy="685743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9F5B7B7-05F6-B140-9D7C-C932BB4AB0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1874785"/>
            <a:ext cx="6720000" cy="606349"/>
          </a:xfrm>
        </p:spPr>
        <p:txBody>
          <a:bodyPr anchor="t">
            <a:noAutofit/>
          </a:bodyPr>
          <a:lstStyle>
            <a:lvl1pPr algn="l">
              <a:defRPr sz="3333" b="1">
                <a:solidFill>
                  <a:schemeClr val="bg1"/>
                </a:solidFill>
              </a:defRPr>
            </a:lvl1pPr>
          </a:lstStyle>
          <a:p>
            <a:r>
              <a:rPr lang="it-IT"/>
              <a:t>Titolo della Presentazione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514ACDBA-BEF4-1746-8707-D483628BE6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3251" y="5817651"/>
            <a:ext cx="2844800" cy="365125"/>
          </a:xfrm>
        </p:spPr>
        <p:txBody>
          <a:bodyPr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fld id="{229CCB80-A20E-7D4D-BAB1-2BD8528003A9}" type="datetime4">
              <a:rPr lang="it-IT" smtClean="0"/>
              <a:pPr/>
              <a:t>19 giugno 2025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xmlns="" id="{3E35F066-A880-0949-932D-77B770C10E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5367" y="3733165"/>
            <a:ext cx="6720000" cy="981337"/>
          </a:xfrm>
        </p:spPr>
        <p:txBody>
          <a:bodyPr>
            <a:noAutofit/>
          </a:bodyPr>
          <a:lstStyle>
            <a:lvl1pPr marL="0" indent="0">
              <a:buNone/>
              <a:defRPr sz="2533" b="0">
                <a:solidFill>
                  <a:schemeClr val="bg1"/>
                </a:solidFill>
              </a:defRPr>
            </a:lvl1pPr>
          </a:lstStyle>
          <a:p>
            <a:r>
              <a:rPr lang="it-IT"/>
              <a:t>Sottotitolo della Presentazione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xmlns="" id="{2AABDA3B-A331-8A47-B62E-83079A9AC71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252" y="5430194"/>
            <a:ext cx="2965449" cy="423333"/>
          </a:xfrm>
        </p:spPr>
        <p:txBody>
          <a:bodyPr tIns="0" rIns="0" bIns="0" anchor="b">
            <a:normAutofit/>
          </a:bodyPr>
          <a:lstStyle>
            <a:lvl1pPr marL="0" indent="0">
              <a:buNone/>
              <a:defRPr sz="1467" b="1">
                <a:solidFill>
                  <a:schemeClr val="bg1"/>
                </a:solidFill>
              </a:defRPr>
            </a:lvl1pPr>
          </a:lstStyle>
          <a:p>
            <a:r>
              <a:rPr lang="it-IT"/>
              <a:t>Luogo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37B43A36-C574-0650-67D3-BDEDB9539E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9" y="48950"/>
            <a:ext cx="6808255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5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L_intern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ASTER_slide 16-9_interno con partn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3"/>
            <a:ext cx="12182929" cy="6853301"/>
          </a:xfrm>
          <a:prstGeom prst="rect">
            <a:avLst/>
          </a:prstGeom>
        </p:spPr>
      </p:pic>
      <p:sp>
        <p:nvSpPr>
          <p:cNvPr id="9" name="Titolo 1"/>
          <p:cNvSpPr>
            <a:spLocks noGrp="1"/>
          </p:cNvSpPr>
          <p:nvPr>
            <p:ph type="ctrTitle" hasCustomPrompt="1"/>
          </p:nvPr>
        </p:nvSpPr>
        <p:spPr>
          <a:xfrm>
            <a:off x="-1" y="4902"/>
            <a:ext cx="11500255" cy="880669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297A38"/>
                </a:solidFill>
                <a:latin typeface="+mj-lt"/>
              </a:defRPr>
            </a:lvl1pPr>
          </a:lstStyle>
          <a:p>
            <a:r>
              <a:rPr lang="it-IT"/>
              <a:t>Titolo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4AE6545B-71F3-4B5C-A650-64B9D1A3A3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" y="6412566"/>
            <a:ext cx="1202563" cy="440533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5DEFC32C-A343-4471-2C30-BDAE8FA3AD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7423" y="1236134"/>
            <a:ext cx="10812832" cy="504613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1647C292-DA6D-A8F9-5388-0C776CB9E5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00255" y="6493933"/>
            <a:ext cx="683392" cy="3640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fld id="{9CD6BBA4-B65E-4A27-9403-4051A99BEB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557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1_cover_con_immagine-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magine 29">
            <a:extLst>
              <a:ext uri="{FF2B5EF4-FFF2-40B4-BE49-F238E27FC236}">
                <a16:creationId xmlns:a16="http://schemas.microsoft.com/office/drawing/2014/main" xmlns="" id="{A315FEC7-79A9-9AA2-5B68-18DB828A9E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05095" y="0"/>
            <a:ext cx="10698480" cy="6858000"/>
          </a:xfrm>
          <a:prstGeom prst="rect">
            <a:avLst/>
          </a:prstGeom>
        </p:spPr>
      </p:pic>
      <p:pic>
        <p:nvPicPr>
          <p:cNvPr id="17" name="Immagine 16" descr="Immagine che contiene Elementi grafici, arte&#10;&#10;Descrizione generata automaticamente">
            <a:extLst>
              <a:ext uri="{FF2B5EF4-FFF2-40B4-BE49-F238E27FC236}">
                <a16:creationId xmlns:a16="http://schemas.microsoft.com/office/drawing/2014/main" xmlns="" id="{F1F17C8E-D33B-BA24-43D8-1F917C1D09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" y="0"/>
            <a:ext cx="12184896" cy="6869574"/>
          </a:xfrm>
          <a:prstGeom prst="rect">
            <a:avLst/>
          </a:prstGeom>
        </p:spPr>
      </p:pic>
      <p:sp>
        <p:nvSpPr>
          <p:cNvPr id="7" name="Segnaposto testo 6">
            <a:extLst>
              <a:ext uri="{FF2B5EF4-FFF2-40B4-BE49-F238E27FC236}">
                <a16:creationId xmlns:a16="http://schemas.microsoft.com/office/drawing/2014/main" xmlns="" id="{3E35F066-A880-0949-932D-77B770C10E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5367" y="3756922"/>
            <a:ext cx="6720000" cy="981337"/>
          </a:xfrm>
        </p:spPr>
        <p:txBody>
          <a:bodyPr>
            <a:noAutofit/>
          </a:bodyPr>
          <a:lstStyle>
            <a:lvl1pPr marL="0" indent="0">
              <a:buNone/>
              <a:defRPr sz="2533" b="0">
                <a:solidFill>
                  <a:schemeClr val="bg1"/>
                </a:solidFill>
              </a:defRPr>
            </a:lvl1pPr>
          </a:lstStyle>
          <a:p>
            <a:r>
              <a:rPr lang="it-IT"/>
              <a:t>Sottotitolo della Presentazione</a:t>
            </a:r>
          </a:p>
        </p:txBody>
      </p:sp>
      <p:sp>
        <p:nvSpPr>
          <p:cNvPr id="14" name="Segnaposto data 2">
            <a:extLst>
              <a:ext uri="{FF2B5EF4-FFF2-40B4-BE49-F238E27FC236}">
                <a16:creationId xmlns:a16="http://schemas.microsoft.com/office/drawing/2014/main" xmlns="" id="{94116786-25DA-D039-A542-ADE3946C70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3251" y="5817651"/>
            <a:ext cx="2844800" cy="365125"/>
          </a:xfrm>
        </p:spPr>
        <p:txBody>
          <a:bodyPr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fld id="{229CCB80-A20E-7D4D-BAB1-2BD8528003A9}" type="datetime4">
              <a:rPr lang="it-IT" smtClean="0"/>
              <a:pPr/>
              <a:t>19 giugno 2025</a:t>
            </a:fld>
            <a:endParaRPr lang="it-IT"/>
          </a:p>
        </p:txBody>
      </p:sp>
      <p:sp>
        <p:nvSpPr>
          <p:cNvPr id="15" name="Segnaposto contenuto 9">
            <a:extLst>
              <a:ext uri="{FF2B5EF4-FFF2-40B4-BE49-F238E27FC236}">
                <a16:creationId xmlns:a16="http://schemas.microsoft.com/office/drawing/2014/main" xmlns="" id="{F5F94B8D-EEB2-34AB-D2A8-85E8A312C1E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252" y="5430194"/>
            <a:ext cx="2965449" cy="423333"/>
          </a:xfrm>
        </p:spPr>
        <p:txBody>
          <a:bodyPr tIns="0" rIns="0" bIns="0" anchor="b">
            <a:normAutofit/>
          </a:bodyPr>
          <a:lstStyle>
            <a:lvl1pPr marL="0" indent="0">
              <a:buNone/>
              <a:defRPr sz="1467" b="1">
                <a:solidFill>
                  <a:schemeClr val="bg1"/>
                </a:solidFill>
              </a:defRPr>
            </a:lvl1pPr>
          </a:lstStyle>
          <a:p>
            <a:r>
              <a:rPr lang="it-IT"/>
              <a:t>Luogo</a:t>
            </a:r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xmlns="" id="{9AAFE819-418C-3D5F-B24A-8272FB500F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1874785"/>
            <a:ext cx="6720000" cy="606349"/>
          </a:xfrm>
        </p:spPr>
        <p:txBody>
          <a:bodyPr anchor="t">
            <a:noAutofit/>
          </a:bodyPr>
          <a:lstStyle>
            <a:lvl1pPr algn="l">
              <a:defRPr sz="3333" b="1">
                <a:solidFill>
                  <a:schemeClr val="bg1"/>
                </a:solidFill>
              </a:defRPr>
            </a:lvl1pPr>
          </a:lstStyle>
          <a:p>
            <a:r>
              <a:rPr lang="it-IT"/>
              <a:t>Titolo della Presentazione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xmlns="" id="{2B49E601-D15A-0D0D-7934-FB36C610D2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9" y="48950"/>
            <a:ext cx="6808255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io_neutro_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 descr="Immagine che contiene Elementi grafici, arte&#10;&#10;Descrizione generata automaticamente">
            <a:extLst>
              <a:ext uri="{FF2B5EF4-FFF2-40B4-BE49-F238E27FC236}">
                <a16:creationId xmlns:a16="http://schemas.microsoft.com/office/drawing/2014/main" xmlns="" id="{9E3D0F4B-A483-2248-34DD-809E3CD32A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" y="283"/>
            <a:ext cx="12184896" cy="6857433"/>
          </a:xfrm>
          <a:prstGeom prst="rect">
            <a:avLst/>
          </a:prstGeom>
        </p:spPr>
      </p:pic>
      <p:sp>
        <p:nvSpPr>
          <p:cNvPr id="13" name="Segnaposto testo 12">
            <a:extLst>
              <a:ext uri="{FF2B5EF4-FFF2-40B4-BE49-F238E27FC236}">
                <a16:creationId xmlns:a16="http://schemas.microsoft.com/office/drawing/2014/main" xmlns="" id="{A1A3A089-3317-3144-92C3-52B6519629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2123535"/>
            <a:ext cx="2774951" cy="57245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</a:lstStyle>
          <a:p>
            <a:r>
              <a:rPr lang="it-IT"/>
              <a:t>00</a:t>
            </a:r>
          </a:p>
        </p:txBody>
      </p:sp>
      <p:sp>
        <p:nvSpPr>
          <p:cNvPr id="6" name="Segnaposto data 2">
            <a:extLst>
              <a:ext uri="{FF2B5EF4-FFF2-40B4-BE49-F238E27FC236}">
                <a16:creationId xmlns:a16="http://schemas.microsoft.com/office/drawing/2014/main" xmlns="" id="{1E9BF24D-6B8E-D614-5ABA-04DD88C800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51200" y="6435863"/>
            <a:ext cx="284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DE2CB3-2695-C34B-8AC6-A10943221B01}" type="datetime4">
              <a:rPr lang="it-IT" smtClean="0"/>
              <a:pPr/>
              <a:t>19 giugno 2025</a:t>
            </a:fld>
            <a:endParaRPr lang="it-IT"/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xmlns="" id="{9A09FEDF-6F8E-E34B-43C5-2196816A3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435863"/>
            <a:ext cx="3860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Spazio per il titolo della presentazione</a:t>
            </a:r>
          </a:p>
        </p:txBody>
      </p:sp>
      <p:sp>
        <p:nvSpPr>
          <p:cNvPr id="8" name="Segnaposto numero diapositiva 4">
            <a:extLst>
              <a:ext uri="{FF2B5EF4-FFF2-40B4-BE49-F238E27FC236}">
                <a16:creationId xmlns:a16="http://schemas.microsoft.com/office/drawing/2014/main" xmlns="" id="{B31B8824-FA7D-1DCD-3BC6-1AC7F133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6405" y="6453376"/>
            <a:ext cx="49599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5C678E-4F8A-3F41-9C87-B58FCDFA044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xmlns="" id="{D3C83BD2-89E8-CF99-75C8-8BAB0C361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716723"/>
            <a:ext cx="9360000" cy="1440000"/>
          </a:xfrm>
        </p:spPr>
        <p:txBody>
          <a:bodyPr anchor="t">
            <a:normAutofit/>
          </a:bodyPr>
          <a:lstStyle>
            <a:lvl1pPr algn="l">
              <a:defRPr sz="2933">
                <a:solidFill>
                  <a:schemeClr val="bg2"/>
                </a:solidFill>
              </a:defRPr>
            </a:lvl1pPr>
          </a:lstStyle>
          <a:p>
            <a:r>
              <a:rPr lang="it-IT"/>
              <a:t>Titolo del Divisorio - Generale</a:t>
            </a:r>
          </a:p>
        </p:txBody>
      </p:sp>
      <p:pic>
        <p:nvPicPr>
          <p:cNvPr id="3" name="Immagine 2" descr="Immagine che contiene testo, Elementi grafici, Carattere, schermata&#10;&#10;Descrizione generata automaticamente">
            <a:extLst>
              <a:ext uri="{FF2B5EF4-FFF2-40B4-BE49-F238E27FC236}">
                <a16:creationId xmlns:a16="http://schemas.microsoft.com/office/drawing/2014/main" xmlns="" id="{C98EA8A9-23C4-5B97-29B2-8A33D97B26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0" y="6189109"/>
            <a:ext cx="3104989" cy="6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22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usura">
    <p:bg>
      <p:bgPr>
        <a:solidFill>
          <a:srgbClr val="0478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arte&#10;&#10;Descrizione generata automaticamente">
            <a:extLst>
              <a:ext uri="{FF2B5EF4-FFF2-40B4-BE49-F238E27FC236}">
                <a16:creationId xmlns:a16="http://schemas.microsoft.com/office/drawing/2014/main" xmlns="" id="{D5D28410-F02B-37E9-B389-CBB6F2067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" y="0"/>
            <a:ext cx="12190992" cy="685743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BFEFB372-C975-042C-236C-4EB87F3BA2B7}"/>
              </a:ext>
            </a:extLst>
          </p:cNvPr>
          <p:cNvSpPr txBox="1"/>
          <p:nvPr userDrawn="1"/>
        </p:nvSpPr>
        <p:spPr>
          <a:xfrm>
            <a:off x="485315" y="2341866"/>
            <a:ext cx="655397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it-IT"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CERL - </a:t>
            </a:r>
            <a:r>
              <a:rPr lang="it-IT" sz="36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Comunità Energetica Regionale Lombarda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25D27E42-AC6F-CC30-7A88-8424A8B792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404" y="476457"/>
            <a:ext cx="6484053" cy="14400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F8029D7D-9DD2-AFBE-F9A4-D01EA9888B1C}"/>
              </a:ext>
            </a:extLst>
          </p:cNvPr>
          <p:cNvSpPr txBox="1"/>
          <p:nvPr userDrawn="1"/>
        </p:nvSpPr>
        <p:spPr>
          <a:xfrm>
            <a:off x="5711274" y="4257756"/>
            <a:ext cx="5284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>
                <a:solidFill>
                  <a:srgbClr val="005D31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https://www.energialombardia.eu/cer</a:t>
            </a:r>
            <a:endParaRPr lang="it-IT" sz="2400">
              <a:solidFill>
                <a:srgbClr val="005D31"/>
              </a:solidFill>
              <a:latin typeface="+mj-lt"/>
            </a:endParaRPr>
          </a:p>
          <a:p>
            <a:pPr algn="r"/>
            <a:endParaRPr lang="it-IT" sz="2400">
              <a:solidFill>
                <a:srgbClr val="005D31"/>
              </a:solidFill>
              <a:latin typeface="+mj-lt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kern="1200">
                <a:solidFill>
                  <a:srgbClr val="005D31"/>
                </a:solidFill>
                <a:latin typeface="+mn-lt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cerl@ariaspa.it</a:t>
            </a:r>
            <a:r>
              <a:rPr lang="it-IT" sz="2400">
                <a:solidFill>
                  <a:srgbClr val="005D31"/>
                </a:solidFill>
                <a:latin typeface="+mj-lt"/>
              </a:rPr>
              <a:t> </a:t>
            </a:r>
          </a:p>
        </p:txBody>
      </p:sp>
      <p:pic>
        <p:nvPicPr>
          <p:cNvPr id="5" name="Elemento grafico 4" descr="Posta elettronica con riempimento a tinta unita">
            <a:extLst>
              <a:ext uri="{FF2B5EF4-FFF2-40B4-BE49-F238E27FC236}">
                <a16:creationId xmlns:a16="http://schemas.microsoft.com/office/drawing/2014/main" xmlns="" id="{79345446-129D-BA9F-B656-0F391AF03B0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108187" y="4919672"/>
            <a:ext cx="641567" cy="641567"/>
          </a:xfrm>
          <a:prstGeom prst="rect">
            <a:avLst/>
          </a:prstGeom>
        </p:spPr>
      </p:pic>
      <p:pic>
        <p:nvPicPr>
          <p:cNvPr id="6" name="Elemento grafico 5" descr="Internet con riempimento a tinta unita">
            <a:extLst>
              <a:ext uri="{FF2B5EF4-FFF2-40B4-BE49-F238E27FC236}">
                <a16:creationId xmlns:a16="http://schemas.microsoft.com/office/drawing/2014/main" xmlns="" id="{0A936D22-778F-A4E3-3DEE-F3C56B1C94A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033593" y="4057892"/>
            <a:ext cx="790756" cy="79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27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A72B8283-F383-764C-BEF3-A49B5106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xmlns="" id="{6D3921AA-D032-C141-8DA5-26AAB774E16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9AF42E8-08F9-6B46-A972-A1F54542BD36}" type="datetime4">
              <a:rPr lang="it-IT" smtClean="0"/>
              <a:t>19 giugno 2025</a:t>
            </a:fld>
            <a:endParaRPr lang="it-IT"/>
          </a:p>
        </p:txBody>
      </p:sp>
      <p:sp>
        <p:nvSpPr>
          <p:cNvPr id="12" name="Segnaposto piè di pagina 11">
            <a:extLst>
              <a:ext uri="{FF2B5EF4-FFF2-40B4-BE49-F238E27FC236}">
                <a16:creationId xmlns:a16="http://schemas.microsoft.com/office/drawing/2014/main" xmlns="" id="{24F9D46C-81DC-AF40-833E-A7AE9DCCAB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96000" y="6435863"/>
            <a:ext cx="3840000" cy="365125"/>
          </a:xfrm>
        </p:spPr>
        <p:txBody>
          <a:bodyPr/>
          <a:lstStyle/>
          <a:p>
            <a:r>
              <a:rPr lang="it-IT"/>
              <a:t>Spazio per il titolo della presentazione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xmlns="" id="{DD3B5D0D-5468-1E4B-9ED3-DD0E1C2C6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350"/>
            <a:ext cx="10972800" cy="98269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Segnaposto testo 10">
            <a:extLst>
              <a:ext uri="{FF2B5EF4-FFF2-40B4-BE49-F238E27FC236}">
                <a16:creationId xmlns:a16="http://schemas.microsoft.com/office/drawing/2014/main" xmlns="" id="{11914E5D-D88E-CD41-BCAA-D787580B0E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417" y="1029943"/>
            <a:ext cx="6510867" cy="531284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it-IT"/>
              <a:t>Spazio Sottotitolo</a:t>
            </a:r>
          </a:p>
        </p:txBody>
      </p:sp>
      <p:pic>
        <p:nvPicPr>
          <p:cNvPr id="2" name="Immagine 1" descr="Immagine che contiene testo, Elementi grafici, Carattere, schermata&#10;&#10;Descrizione generata automaticamente">
            <a:extLst>
              <a:ext uri="{FF2B5EF4-FFF2-40B4-BE49-F238E27FC236}">
                <a16:creationId xmlns:a16="http://schemas.microsoft.com/office/drawing/2014/main" xmlns="" id="{7EC51005-FB8E-44C4-AF2B-0E5189C53B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0" y="6347389"/>
            <a:ext cx="2392279" cy="53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77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  <p15:guide id="3" pos="2812">
          <p15:clr>
            <a:srgbClr val="FBAE40"/>
          </p15:clr>
        </p15:guide>
        <p15:guide id="4" pos="29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A72B8283-F383-764C-BEF3-A49B5106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xmlns="" id="{6D3921AA-D032-C141-8DA5-26AAB774E16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9AF42E8-08F9-6B46-A972-A1F54542BD36}" type="datetime4">
              <a:rPr lang="it-IT" smtClean="0"/>
              <a:t>19 giugno 2025</a:t>
            </a:fld>
            <a:endParaRPr lang="it-IT"/>
          </a:p>
        </p:txBody>
      </p:sp>
      <p:sp>
        <p:nvSpPr>
          <p:cNvPr id="12" name="Segnaposto piè di pagina 11">
            <a:extLst>
              <a:ext uri="{FF2B5EF4-FFF2-40B4-BE49-F238E27FC236}">
                <a16:creationId xmlns:a16="http://schemas.microsoft.com/office/drawing/2014/main" xmlns="" id="{24F9D46C-81DC-AF40-833E-A7AE9DCCAB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96000" y="6435863"/>
            <a:ext cx="3840000" cy="365125"/>
          </a:xfrm>
        </p:spPr>
        <p:txBody>
          <a:bodyPr/>
          <a:lstStyle/>
          <a:p>
            <a:r>
              <a:rPr lang="it-IT"/>
              <a:t>Spazio per il titolo della presentazione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xmlns="" id="{DD3B5D0D-5468-1E4B-9ED3-DD0E1C2C6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350"/>
            <a:ext cx="10972800" cy="98269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Segnaposto testo 10">
            <a:extLst>
              <a:ext uri="{FF2B5EF4-FFF2-40B4-BE49-F238E27FC236}">
                <a16:creationId xmlns:a16="http://schemas.microsoft.com/office/drawing/2014/main" xmlns="" id="{11914E5D-D88E-CD41-BCAA-D787580B0E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417" y="1029943"/>
            <a:ext cx="6510867" cy="531284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it-IT"/>
              <a:t>Spazio Sottotitolo</a:t>
            </a:r>
          </a:p>
        </p:txBody>
      </p:sp>
      <p:pic>
        <p:nvPicPr>
          <p:cNvPr id="2" name="Immagine 1" descr="Immagine che contiene testo, Elementi grafici, Carattere, schermata&#10;&#10;Descrizione generata automaticamente">
            <a:extLst>
              <a:ext uri="{FF2B5EF4-FFF2-40B4-BE49-F238E27FC236}">
                <a16:creationId xmlns:a16="http://schemas.microsoft.com/office/drawing/2014/main" xmlns="" id="{7EC51005-FB8E-44C4-AF2B-0E5189C53B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0" y="6347389"/>
            <a:ext cx="2392279" cy="53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26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  <p15:guide id="3" pos="2812">
          <p15:clr>
            <a:srgbClr val="FBAE40"/>
          </p15:clr>
        </p15:guide>
        <p15:guide id="4" pos="294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ppia colonna txt+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A72B8283-F383-764C-BEF3-A49B5106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xmlns="" id="{5578DE73-EA6F-234F-858C-A5136B0E7A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4418" y="1903315"/>
            <a:ext cx="5327649" cy="4165171"/>
          </a:xfrm>
        </p:spPr>
        <p:txBody>
          <a:bodyPr t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8" name="Segnaposto contenuto 6">
            <a:extLst>
              <a:ext uri="{FF2B5EF4-FFF2-40B4-BE49-F238E27FC236}">
                <a16:creationId xmlns:a16="http://schemas.microsoft.com/office/drawing/2014/main" xmlns="" id="{DA9F3622-73DE-B04B-9E81-6A7956CEDC9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9933" y="-1"/>
            <a:ext cx="5952067" cy="6311900"/>
          </a:xfrm>
        </p:spPr>
        <p:txBody>
          <a:bodyPr t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xmlns="" id="{6D3921AA-D032-C141-8DA5-26AAB774E16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9AF42E8-08F9-6B46-A972-A1F54542BD36}" type="datetime4">
              <a:rPr lang="it-IT" smtClean="0"/>
              <a:t>19 giugno 2025</a:t>
            </a:fld>
            <a:endParaRPr lang="it-IT"/>
          </a:p>
        </p:txBody>
      </p:sp>
      <p:sp>
        <p:nvSpPr>
          <p:cNvPr id="12" name="Segnaposto piè di pagina 11">
            <a:extLst>
              <a:ext uri="{FF2B5EF4-FFF2-40B4-BE49-F238E27FC236}">
                <a16:creationId xmlns:a16="http://schemas.microsoft.com/office/drawing/2014/main" xmlns="" id="{24F9D46C-81DC-AF40-833E-A7AE9DCCAB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96000" y="6435863"/>
            <a:ext cx="3840000" cy="365125"/>
          </a:xfrm>
        </p:spPr>
        <p:txBody>
          <a:bodyPr/>
          <a:lstStyle/>
          <a:p>
            <a:r>
              <a:rPr lang="it-IT"/>
              <a:t>Spazio per il titolo della presentazione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xmlns="" id="{DD3B5D0D-5468-1E4B-9ED3-DD0E1C2C6D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190"/>
            <a:ext cx="10972800" cy="98269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</a:t>
            </a:r>
            <a:br>
              <a:rPr lang="it-IT"/>
            </a:br>
            <a:r>
              <a:rPr lang="it-IT"/>
              <a:t>titolo dello schema</a:t>
            </a:r>
          </a:p>
        </p:txBody>
      </p:sp>
      <p:sp>
        <p:nvSpPr>
          <p:cNvPr id="10" name="Segnaposto testo 10">
            <a:extLst>
              <a:ext uri="{FF2B5EF4-FFF2-40B4-BE49-F238E27FC236}">
                <a16:creationId xmlns:a16="http://schemas.microsoft.com/office/drawing/2014/main" xmlns="" id="{11914E5D-D88E-CD41-BCAA-D787580B0E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417" y="1029943"/>
            <a:ext cx="6510867" cy="531284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it-IT"/>
              <a:t>Spazio Sottotitolo</a:t>
            </a:r>
          </a:p>
        </p:txBody>
      </p:sp>
      <p:pic>
        <p:nvPicPr>
          <p:cNvPr id="2" name="Immagine 1" descr="Immagine che contiene testo, Elementi grafici, Carattere, schermata&#10;&#10;Descrizione generata automaticamente">
            <a:extLst>
              <a:ext uri="{FF2B5EF4-FFF2-40B4-BE49-F238E27FC236}">
                <a16:creationId xmlns:a16="http://schemas.microsoft.com/office/drawing/2014/main" xmlns="" id="{19F90FD0-DC5B-5C83-EFEE-7D8BF65749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0" y="6347389"/>
            <a:ext cx="2392279" cy="53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89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  <p15:guide id="3" pos="2812">
          <p15:clr>
            <a:srgbClr val="FBAE40"/>
          </p15:clr>
        </p15:guide>
        <p15:guide id="4" pos="294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immagine 9">
            <a:extLst>
              <a:ext uri="{FF2B5EF4-FFF2-40B4-BE49-F238E27FC236}">
                <a16:creationId xmlns:a16="http://schemas.microsoft.com/office/drawing/2014/main" xmlns="" id="{96E205C9-A3CC-E04A-9985-FC5734258A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311900"/>
          </a:xfrm>
        </p:spPr>
        <p:txBody>
          <a:bodyPr/>
          <a:lstStyle/>
          <a:p>
            <a:endParaRPr lang="it-IT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B19B3994-DBEF-E14E-80AC-2E088B7D99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B6BE69B-D281-6F46-9F45-C2D44E119951}" type="datetime4">
              <a:rPr lang="it-IT" smtClean="0"/>
              <a:t>19 giugno 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A18F7410-012C-4349-B57C-D0B031EA38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096000" y="6435863"/>
            <a:ext cx="3840000" cy="365125"/>
          </a:xfrm>
        </p:spPr>
        <p:txBody>
          <a:bodyPr/>
          <a:lstStyle/>
          <a:p>
            <a:r>
              <a:rPr lang="it-IT"/>
              <a:t>Spazio per il titolo della presentazione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1008F079-9669-B94E-8526-A555DA44788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3" name="Immagine 2" descr="Immagine che contiene testo, Elementi grafici, Carattere, schermata&#10;&#10;Descrizione generata automaticamente">
            <a:extLst>
              <a:ext uri="{FF2B5EF4-FFF2-40B4-BE49-F238E27FC236}">
                <a16:creationId xmlns:a16="http://schemas.microsoft.com/office/drawing/2014/main" xmlns="" id="{239A9956-C166-BC6A-1B2B-FA90FFADA2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0" y="6347389"/>
            <a:ext cx="2392279" cy="53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6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  <p15:guide id="3" pos="2812">
          <p15:clr>
            <a:srgbClr val="FBAE40"/>
          </p15:clr>
        </p15:guide>
        <p15:guide id="4" pos="2948">
          <p15:clr>
            <a:srgbClr val="FBAE40"/>
          </p15:clr>
        </p15:guide>
        <p15:guide id="5" orient="horz" pos="304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B19B3994-DBEF-E14E-80AC-2E088B7D99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B6BE69B-D281-6F46-9F45-C2D44E119951}" type="datetime4">
              <a:rPr lang="it-IT" smtClean="0"/>
              <a:t>19 giugno 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A18F7410-012C-4349-B57C-D0B031EA38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096000" y="6435863"/>
            <a:ext cx="3840000" cy="365125"/>
          </a:xfrm>
        </p:spPr>
        <p:txBody>
          <a:bodyPr/>
          <a:lstStyle/>
          <a:p>
            <a:r>
              <a:rPr lang="it-IT"/>
              <a:t>Spazio per il titolo della presentazione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1008F079-9669-B94E-8526-A555DA44788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3" name="Immagine 2" descr="Immagine che contiene testo, Elementi grafici, Carattere, schermata&#10;&#10;Descrizione generata automaticamente">
            <a:extLst>
              <a:ext uri="{FF2B5EF4-FFF2-40B4-BE49-F238E27FC236}">
                <a16:creationId xmlns:a16="http://schemas.microsoft.com/office/drawing/2014/main" xmlns="" id="{899F7D66-5C81-4674-6DF6-4CFB318035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0" y="6347389"/>
            <a:ext cx="2392279" cy="53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36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  <p15:guide id="3" pos="2812">
          <p15:clr>
            <a:srgbClr val="FBAE40"/>
          </p15:clr>
        </p15:guide>
        <p15:guide id="4" pos="2948">
          <p15:clr>
            <a:srgbClr val="FBAE40"/>
          </p15:clr>
        </p15:guide>
        <p15:guide id="5" orient="horz" pos="304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34870"/>
            <a:ext cx="10972800" cy="982693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it-IT"/>
              <a:t>Spazio dedicato al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52576"/>
            <a:ext cx="10972800" cy="4757209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251200" y="6435863"/>
            <a:ext cx="284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rgbClr val="343433"/>
                </a:solidFill>
                <a:latin typeface="Arial"/>
                <a:cs typeface="Arial"/>
              </a:defRPr>
            </a:lvl1pPr>
          </a:lstStyle>
          <a:p>
            <a:fld id="{259B6CE7-919B-A042-8123-40FBE71631D1}" type="datetime4">
              <a:rPr lang="it-IT" smtClean="0"/>
              <a:t>19 giugno 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096000" y="64358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rgbClr val="343433"/>
                </a:solidFill>
                <a:latin typeface="Arial"/>
                <a:cs typeface="Arial"/>
              </a:defRPr>
            </a:lvl1pPr>
          </a:lstStyle>
          <a:p>
            <a:r>
              <a:rPr lang="it-IT"/>
              <a:t>Spazio per il titolo della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086405" y="6453376"/>
            <a:ext cx="495995" cy="365125"/>
          </a:xfrm>
          <a:prstGeom prst="rect">
            <a:avLst/>
          </a:prstGeom>
        </p:spPr>
        <p:txBody>
          <a:bodyPr vert="horz" lIns="91440" tIns="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C25C678E-4F8A-3F41-9C87-B58FCDFA044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268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729" r:id="rId5"/>
  </p:sldLayoutIdLst>
  <p:hf hdr="0"/>
  <p:txStyles>
    <p:titleStyle>
      <a:lvl1pPr algn="l" defTabSz="457189" rtl="0" eaLnBrk="1" latinLnBrk="0" hangingPunct="1">
        <a:spcBef>
          <a:spcPct val="0"/>
        </a:spcBef>
        <a:buNone/>
        <a:defRPr sz="2667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80970" indent="-180970" algn="l" defTabSz="457189" rtl="0" eaLnBrk="1" latinLnBrk="0" hangingPunct="1">
        <a:lnSpc>
          <a:spcPct val="110000"/>
        </a:lnSpc>
        <a:spcBef>
          <a:spcPct val="20000"/>
        </a:spcBef>
        <a:buClr>
          <a:schemeClr val="bg2"/>
        </a:buClr>
        <a:buFont typeface="Arial"/>
        <a:buChar char="•"/>
        <a:tabLst/>
        <a:defRPr sz="1400" kern="1200">
          <a:solidFill>
            <a:schemeClr val="tx1"/>
          </a:solidFill>
          <a:latin typeface="Arial"/>
          <a:ea typeface="+mn-ea"/>
          <a:cs typeface="Arial"/>
        </a:defRPr>
      </a:lvl1pPr>
      <a:lvl2pPr marL="538149" indent="-182558" algn="l" defTabSz="457189" rtl="0" eaLnBrk="1" latinLnBrk="0" hangingPunct="1">
        <a:lnSpc>
          <a:spcPct val="110000"/>
        </a:lnSpc>
        <a:spcBef>
          <a:spcPct val="20000"/>
        </a:spcBef>
        <a:buClr>
          <a:schemeClr val="bg2"/>
        </a:buClr>
        <a:buFont typeface="Arial"/>
        <a:buChar char="–"/>
        <a:tabLst/>
        <a:defRPr sz="1400" kern="1200">
          <a:solidFill>
            <a:schemeClr val="tx1"/>
          </a:solidFill>
          <a:latin typeface="Arial"/>
          <a:ea typeface="+mn-ea"/>
          <a:cs typeface="Arial"/>
        </a:defRPr>
      </a:lvl2pPr>
      <a:lvl3pPr marL="893740" indent="-180970" algn="l" defTabSz="457189" rtl="0" eaLnBrk="1" latinLnBrk="0" hangingPunct="1">
        <a:lnSpc>
          <a:spcPct val="110000"/>
        </a:lnSpc>
        <a:spcBef>
          <a:spcPct val="20000"/>
        </a:spcBef>
        <a:buClr>
          <a:schemeClr val="bg2"/>
        </a:buClr>
        <a:buFont typeface="Arial"/>
        <a:buChar char="•"/>
        <a:tabLst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1244569" indent="-174621" algn="l" defTabSz="457189" rtl="0" eaLnBrk="1" latinLnBrk="0" hangingPunct="1">
        <a:lnSpc>
          <a:spcPct val="110000"/>
        </a:lnSpc>
        <a:spcBef>
          <a:spcPct val="20000"/>
        </a:spcBef>
        <a:buClr>
          <a:schemeClr val="bg2"/>
        </a:buClr>
        <a:buFont typeface="Arial"/>
        <a:buChar char="–"/>
        <a:tabLst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1601748" indent="-174621" algn="l" defTabSz="457189" rtl="0" eaLnBrk="1" latinLnBrk="0" hangingPunct="1">
        <a:lnSpc>
          <a:spcPct val="110000"/>
        </a:lnSpc>
        <a:spcBef>
          <a:spcPct val="20000"/>
        </a:spcBef>
        <a:buClr>
          <a:schemeClr val="bg2"/>
        </a:buClr>
        <a:buFont typeface="Arial"/>
        <a:buChar char="»"/>
        <a:tabLst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981">
          <p15:clr>
            <a:srgbClr val="F26B43"/>
          </p15:clr>
        </p15:guide>
        <p15:guide id="3" orient="horz" pos="1371">
          <p15:clr>
            <a:srgbClr val="F26B43"/>
          </p15:clr>
        </p15:guide>
        <p15:guide id="4" pos="285">
          <p15:clr>
            <a:srgbClr val="F26B43"/>
          </p15:clr>
        </p15:guide>
        <p15:guide id="5" pos="111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34870"/>
            <a:ext cx="10972800" cy="98269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it-IT"/>
              <a:t>Spazio dedicato al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52576"/>
            <a:ext cx="10972800" cy="4757209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251200" y="6435863"/>
            <a:ext cx="284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rgbClr val="343433"/>
                </a:solidFill>
                <a:latin typeface="Arial"/>
                <a:cs typeface="Arial"/>
              </a:defRPr>
            </a:lvl1pPr>
          </a:lstStyle>
          <a:p>
            <a:fld id="{259B6CE7-919B-A042-8123-40FBE71631D1}" type="datetime4">
              <a:rPr lang="it-IT" smtClean="0"/>
              <a:t>19 giugno 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096000" y="64358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rgbClr val="343433"/>
                </a:solidFill>
                <a:latin typeface="Arial"/>
                <a:cs typeface="Arial"/>
              </a:defRPr>
            </a:lvl1pPr>
          </a:lstStyle>
          <a:p>
            <a:r>
              <a:rPr lang="it-IT"/>
              <a:t>Spazio per il titolo della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086405" y="6453376"/>
            <a:ext cx="495995" cy="365125"/>
          </a:xfrm>
          <a:prstGeom prst="rect">
            <a:avLst/>
          </a:prstGeom>
        </p:spPr>
        <p:txBody>
          <a:bodyPr vert="horz" lIns="91440" tIns="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C25C678E-4F8A-3F41-9C87-B58FCDFA0442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 descr="Immagine che contiene testo, Elementi grafici, Carattere, schermata&#10;&#10;Descrizione generata automaticamente">
            <a:extLst>
              <a:ext uri="{FF2B5EF4-FFF2-40B4-BE49-F238E27FC236}">
                <a16:creationId xmlns:a16="http://schemas.microsoft.com/office/drawing/2014/main" xmlns="" id="{3CFE1CF9-C4F3-CDC5-0077-F115E2CFE5E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0" y="6347389"/>
            <a:ext cx="2392279" cy="531285"/>
          </a:xfrm>
          <a:prstGeom prst="rect">
            <a:avLst/>
          </a:prstGeom>
        </p:spPr>
      </p:pic>
      <p:cxnSp>
        <p:nvCxnSpPr>
          <p:cNvPr id="8" name="Connettore 1 10">
            <a:extLst>
              <a:ext uri="{FF2B5EF4-FFF2-40B4-BE49-F238E27FC236}">
                <a16:creationId xmlns:a16="http://schemas.microsoft.com/office/drawing/2014/main" xmlns="" id="{E19BCD91-F663-E3A3-1852-B8A123C64996}"/>
              </a:ext>
            </a:extLst>
          </p:cNvPr>
          <p:cNvCxnSpPr>
            <a:cxnSpLocks/>
          </p:cNvCxnSpPr>
          <p:nvPr userDrawn="1"/>
        </p:nvCxnSpPr>
        <p:spPr>
          <a:xfrm>
            <a:off x="0" y="6268102"/>
            <a:ext cx="121920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24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8" r:id="rId5"/>
  </p:sldLayoutIdLst>
  <p:hf hdr="0"/>
  <p:txStyles>
    <p:titleStyle>
      <a:lvl1pPr algn="l" defTabSz="457189" rtl="0" eaLnBrk="1" latinLnBrk="0" hangingPunct="1">
        <a:spcBef>
          <a:spcPct val="0"/>
        </a:spcBef>
        <a:buNone/>
        <a:defRPr sz="2667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80970" indent="-180970" algn="l" defTabSz="457189" rtl="0" eaLnBrk="1" latinLnBrk="0" hangingPunct="1">
        <a:lnSpc>
          <a:spcPct val="110000"/>
        </a:lnSpc>
        <a:spcBef>
          <a:spcPct val="20000"/>
        </a:spcBef>
        <a:buClr>
          <a:schemeClr val="bg2"/>
        </a:buClr>
        <a:buFont typeface="Arial"/>
        <a:buChar char="•"/>
        <a:tabLst/>
        <a:defRPr sz="1400" kern="1200">
          <a:solidFill>
            <a:schemeClr val="tx1"/>
          </a:solidFill>
          <a:latin typeface="Arial"/>
          <a:ea typeface="+mn-ea"/>
          <a:cs typeface="Arial"/>
        </a:defRPr>
      </a:lvl1pPr>
      <a:lvl2pPr marL="538149" indent="-182558" algn="l" defTabSz="457189" rtl="0" eaLnBrk="1" latinLnBrk="0" hangingPunct="1">
        <a:lnSpc>
          <a:spcPct val="110000"/>
        </a:lnSpc>
        <a:spcBef>
          <a:spcPct val="20000"/>
        </a:spcBef>
        <a:buClr>
          <a:schemeClr val="bg2"/>
        </a:buClr>
        <a:buFont typeface="Arial"/>
        <a:buChar char="–"/>
        <a:tabLst/>
        <a:defRPr sz="1400" kern="1200">
          <a:solidFill>
            <a:schemeClr val="tx1"/>
          </a:solidFill>
          <a:latin typeface="Arial"/>
          <a:ea typeface="+mn-ea"/>
          <a:cs typeface="Arial"/>
        </a:defRPr>
      </a:lvl2pPr>
      <a:lvl3pPr marL="893740" indent="-180970" algn="l" defTabSz="457189" rtl="0" eaLnBrk="1" latinLnBrk="0" hangingPunct="1">
        <a:lnSpc>
          <a:spcPct val="110000"/>
        </a:lnSpc>
        <a:spcBef>
          <a:spcPct val="20000"/>
        </a:spcBef>
        <a:buClr>
          <a:schemeClr val="bg2"/>
        </a:buClr>
        <a:buFont typeface="Arial"/>
        <a:buChar char="•"/>
        <a:tabLst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1244569" indent="-174621" algn="l" defTabSz="457189" rtl="0" eaLnBrk="1" latinLnBrk="0" hangingPunct="1">
        <a:lnSpc>
          <a:spcPct val="110000"/>
        </a:lnSpc>
        <a:spcBef>
          <a:spcPct val="20000"/>
        </a:spcBef>
        <a:buClr>
          <a:schemeClr val="bg2"/>
        </a:buClr>
        <a:buFont typeface="Arial"/>
        <a:buChar char="–"/>
        <a:tabLst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1601748" indent="-174621" algn="l" defTabSz="457189" rtl="0" eaLnBrk="1" latinLnBrk="0" hangingPunct="1">
        <a:lnSpc>
          <a:spcPct val="110000"/>
        </a:lnSpc>
        <a:spcBef>
          <a:spcPct val="20000"/>
        </a:spcBef>
        <a:buClr>
          <a:schemeClr val="bg2"/>
        </a:buClr>
        <a:buFont typeface="Arial"/>
        <a:buChar char="»"/>
        <a:tabLst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981">
          <p15:clr>
            <a:srgbClr val="F26B43"/>
          </p15:clr>
        </p15:guide>
        <p15:guide id="3" orient="horz" pos="1371">
          <p15:clr>
            <a:srgbClr val="F26B43"/>
          </p15:clr>
        </p15:guide>
        <p15:guide id="4" pos="285">
          <p15:clr>
            <a:srgbClr val="F26B43"/>
          </p15:clr>
        </p15:guide>
        <p15:guide id="5" pos="111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ndi.regione.lombardia.it/servizi/servizio/catalogo/dettaglio/ambiente-energia/fonti-energia-rinnovabili/bando-reload-cer-RLV12024042383" TargetMode="External"/><Relationship Id="rId2" Type="http://schemas.openxmlformats.org/officeDocument/2006/relationships/hyperlink" Target="https://www.bandi.regione.lombardia.it/servizi/servizio/bandi/dettaglio/ambiente-energia/fonti-energia-rinnovabili/cer-fase-2-RLV12024043647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9.svg"/><Relationship Id="rId10" Type="http://schemas.openxmlformats.org/officeDocument/2006/relationships/image" Target="../media/image15.png"/><Relationship Id="rId4" Type="http://schemas.openxmlformats.org/officeDocument/2006/relationships/image" Target="../media/image17.png"/><Relationship Id="rId9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energialombardia.eu/cer/monitoraggio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0855A3D-13EC-D041-8B0B-C4E685806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372581"/>
            <a:ext cx="7167717" cy="606349"/>
          </a:xfrm>
        </p:spPr>
        <p:txBody>
          <a:bodyPr/>
          <a:lstStyle/>
          <a:p>
            <a:r>
              <a:rPr lang="it-IT" sz="2800"/>
              <a:t>COME: gli incentivi e le forme di finanziamento</a:t>
            </a:r>
            <a:br>
              <a:rPr lang="it-IT" sz="2800"/>
            </a:br>
            <a:r>
              <a:rPr lang="it-IT" sz="1600" b="0" i="1"/>
              <a:t>Strumenti messi in campo dallo Stato, dalla Regione</a:t>
            </a:r>
            <a:br>
              <a:rPr lang="it-IT" sz="1600" b="0" i="1"/>
            </a:br>
            <a:r>
              <a:rPr lang="it-IT" sz="1600" b="0" i="1"/>
              <a:t>e le opportunità nel sistema creditizio</a:t>
            </a:r>
            <a:br>
              <a:rPr lang="it-IT" sz="1600" b="0" i="1"/>
            </a:br>
            <a:r>
              <a:rPr lang="it-IT" sz="1600" b="0" i="1"/>
              <a:t>e nel Project Financing</a:t>
            </a:r>
            <a:endParaRPr lang="it-IT" sz="2800" b="0" i="1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xmlns="" id="{5CB86633-7D57-9E48-8A28-E5B34DBFB2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5368" y="4473388"/>
            <a:ext cx="4446923" cy="1093965"/>
          </a:xfrm>
        </p:spPr>
        <p:txBody>
          <a:bodyPr>
            <a:normAutofit/>
          </a:bodyPr>
          <a:lstStyle/>
          <a:p>
            <a:r>
              <a:rPr lang="it-IT" sz="2200"/>
              <a:t>Nucleo Operativo CERL</a:t>
            </a:r>
          </a:p>
          <a:p>
            <a:r>
              <a:rPr lang="it-IT" sz="1400"/>
              <a:t>(Comunità Energetica Regionale Lombarda)</a:t>
            </a:r>
            <a:endParaRPr lang="it-IT" sz="1600"/>
          </a:p>
        </p:txBody>
      </p:sp>
      <p:sp>
        <p:nvSpPr>
          <p:cNvPr id="5" name="Segnaposto data 2">
            <a:extLst>
              <a:ext uri="{FF2B5EF4-FFF2-40B4-BE49-F238E27FC236}">
                <a16:creationId xmlns:a16="http://schemas.microsoft.com/office/drawing/2014/main" xmlns="" id="{6DC8B30B-D15C-45DA-CEED-74132B7FFD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3251" y="5817651"/>
            <a:ext cx="2844800" cy="365125"/>
          </a:xfrm>
        </p:spPr>
        <p:txBody>
          <a:bodyPr/>
          <a:lstStyle/>
          <a:p>
            <a:pPr defTabSz="609585"/>
            <a:r>
              <a:rPr lang="it-IT">
                <a:solidFill>
                  <a:srgbClr val="FFFFFF"/>
                </a:solidFill>
              </a:rPr>
              <a:t>20 giugno 2025</a:t>
            </a:r>
          </a:p>
        </p:txBody>
      </p:sp>
      <p:sp>
        <p:nvSpPr>
          <p:cNvPr id="7" name="Segnaposto contenuto 3">
            <a:extLst>
              <a:ext uri="{FF2B5EF4-FFF2-40B4-BE49-F238E27FC236}">
                <a16:creationId xmlns:a16="http://schemas.microsoft.com/office/drawing/2014/main" xmlns="" id="{3754BB1D-28BA-EE45-3B80-9146F6A166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3252" y="5430194"/>
            <a:ext cx="2965449" cy="423333"/>
          </a:xfrm>
        </p:spPr>
        <p:txBody>
          <a:bodyPr/>
          <a:lstStyle/>
          <a:p>
            <a:r>
              <a:rPr lang="it-IT" err="1"/>
              <a:t>MalpensaFiere</a:t>
            </a:r>
            <a:endParaRPr lang="it-IT"/>
          </a:p>
        </p:txBody>
      </p:sp>
      <p:pic>
        <p:nvPicPr>
          <p:cNvPr id="9" name="Immagine 8" descr="Immagine che contiene Carattere, Elementi grafici, logo, design&#10;&#10;Il contenuto generato dall'IA potrebbe non essere corretto.">
            <a:extLst>
              <a:ext uri="{FF2B5EF4-FFF2-40B4-BE49-F238E27FC236}">
                <a16:creationId xmlns:a16="http://schemas.microsoft.com/office/drawing/2014/main" xmlns="" id="{D353C612-9DF1-25C5-6F44-CDD4F0C28B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1" y="1540808"/>
            <a:ext cx="2650937" cy="66582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79603139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2A72D4B3-0340-3FAF-2BCF-D58E17587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6405" y="6453376"/>
            <a:ext cx="495995" cy="365125"/>
          </a:xfrm>
        </p:spPr>
        <p:txBody>
          <a:bodyPr/>
          <a:lstStyle/>
          <a:p>
            <a:pPr lvl="0"/>
            <a:fld id="{C25C678E-4F8A-3F41-9C87-B58FCDFA0442}" type="slidenum">
              <a:rPr lang="it-IT" noProof="0" smtClean="0"/>
              <a:pPr lvl="0"/>
              <a:t>2</a:t>
            </a:fld>
            <a:endParaRPr lang="it-IT" noProof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3778A6DD-BF25-0C17-AB90-9E22B598955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251200" y="6435863"/>
            <a:ext cx="2844800" cy="365125"/>
          </a:xfrm>
        </p:spPr>
        <p:txBody>
          <a:bodyPr/>
          <a:lstStyle/>
          <a:p>
            <a:pPr lvl="0"/>
            <a:r>
              <a:rPr lang="it-IT"/>
              <a:t>20 giugno </a:t>
            </a:r>
            <a:r>
              <a:rPr lang="it-IT" noProof="0"/>
              <a:t>2025</a:t>
            </a:r>
          </a:p>
        </p:txBody>
      </p:sp>
      <p:sp>
        <p:nvSpPr>
          <p:cNvPr id="21" name="Segnaposto piè di pagina 3">
            <a:extLst>
              <a:ext uri="{FF2B5EF4-FFF2-40B4-BE49-F238E27FC236}">
                <a16:creationId xmlns:a16="http://schemas.microsoft.com/office/drawing/2014/main" xmlns="" id="{34E67B40-4271-9107-156D-CE3ABD6D820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96000" y="6435863"/>
            <a:ext cx="3840000" cy="365125"/>
          </a:xfrm>
        </p:spPr>
        <p:txBody>
          <a:bodyPr/>
          <a:lstStyle/>
          <a:p>
            <a:r>
              <a:rPr lang="it-IT" err="1"/>
              <a:t>EnergEtica</a:t>
            </a:r>
            <a:r>
              <a:rPr lang="it-IT"/>
              <a:t> 2025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xmlns="" id="{0FCD6D8A-CB8F-BCE2-4477-3C002AF9A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745"/>
            <a:ext cx="10863944" cy="607741"/>
          </a:xfrm>
        </p:spPr>
        <p:txBody>
          <a:bodyPr>
            <a:normAutofit/>
          </a:bodyPr>
          <a:lstStyle/>
          <a:p>
            <a:r>
              <a:rPr lang="it-IT" dirty="0"/>
              <a:t>Bandi regionali</a:t>
            </a:r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xmlns="" id="{60E5DF93-D91D-B046-372E-BF9ACB1A70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886232"/>
              </p:ext>
            </p:extLst>
          </p:nvPr>
        </p:nvGraphicFramePr>
        <p:xfrm>
          <a:off x="609600" y="1322315"/>
          <a:ext cx="11236547" cy="5041886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1945341">
                  <a:extLst>
                    <a:ext uri="{9D8B030D-6E8A-4147-A177-3AD203B41FA5}">
                      <a16:colId xmlns:a16="http://schemas.microsoft.com/office/drawing/2014/main" xmlns="" val="484074818"/>
                    </a:ext>
                  </a:extLst>
                </a:gridCol>
                <a:gridCol w="4670612">
                  <a:extLst>
                    <a:ext uri="{9D8B030D-6E8A-4147-A177-3AD203B41FA5}">
                      <a16:colId xmlns:a16="http://schemas.microsoft.com/office/drawing/2014/main" xmlns="" val="1061798533"/>
                    </a:ext>
                  </a:extLst>
                </a:gridCol>
                <a:gridCol w="4620594">
                  <a:extLst>
                    <a:ext uri="{9D8B030D-6E8A-4147-A177-3AD203B41FA5}">
                      <a16:colId xmlns:a16="http://schemas.microsoft.com/office/drawing/2014/main" xmlns="" val="555397420"/>
                    </a:ext>
                  </a:extLst>
                </a:gridCol>
              </a:tblGrid>
              <a:tr h="961611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400" b="1"/>
                        <a:t>Beneficiari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/>
                        <a:t>Comuni della Lombardia inseriti nell’elenco di cui al DDUO 18074/2023 che individua le </a:t>
                      </a:r>
                      <a:r>
                        <a:rPr lang="it-IT" sz="1200" b="1"/>
                        <a:t>proposte di CER ritenute meritevoli di accedere alla Fase 2</a:t>
                      </a:r>
                      <a:r>
                        <a:rPr lang="it-IT" sz="1200"/>
                        <a:t>, capofila oppure partecipanti alle configurazioni di CER proposte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/>
                        <a:t>Enti Locali della Lombardia </a:t>
                      </a:r>
                      <a:r>
                        <a:rPr lang="it-IT" sz="1200"/>
                        <a:t>con popolazione superiore a 5.000 abitanti e Soggetti pubblici presenti nell’elenco delle Amministrazioni pubbliche annualmente pubblicato dall'ISTAT in qualità di membri di una CER costituita o da costituire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xmlns="" val="1216961939"/>
                  </a:ext>
                </a:extLst>
              </a:tr>
              <a:tr h="351849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400" b="1"/>
                        <a:t>Risorse disponibili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600"/>
                        <a:t>20.000.000 Euro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/>
                        <a:t>27.750.000 Euro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xmlns="" val="1782569520"/>
                  </a:ext>
                </a:extLst>
              </a:tr>
              <a:tr h="794195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400" b="1"/>
                        <a:t>Tipologia ed entità dell’agevolazione</a:t>
                      </a: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/>
                        <a:t>Contributo a fondo perduto fino al </a:t>
                      </a:r>
                      <a:r>
                        <a:rPr lang="it-IT" sz="1400" b="1"/>
                        <a:t>40% del costo di riferimento di investimento massimo</a:t>
                      </a:r>
                      <a:r>
                        <a:rPr lang="it-IT" sz="1400"/>
                        <a:t>, IVA compresa, con un massimale di spesa variabile in base alla potenza dell’impianto (massimali €/kW coerenti con quelli del bando PNRR)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/>
                    </a:p>
                  </a:txBody>
                  <a:tcPr marL="121920" marR="121920" marT="36000" marB="36000"/>
                </a:tc>
                <a:extLst>
                  <a:ext uri="{0D108BD9-81ED-4DB2-BD59-A6C34878D82A}">
                    <a16:rowId xmlns:a16="http://schemas.microsoft.com/office/drawing/2014/main" xmlns="" val="3587884309"/>
                  </a:ext>
                </a:extLst>
              </a:tr>
              <a:tr h="1037267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400" b="1"/>
                        <a:t>Interventi ammissibili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200" b="1"/>
                        <a:t>Impianti FER e sistemi di accumulo </a:t>
                      </a:r>
                      <a:r>
                        <a:rPr lang="it-IT" sz="1200"/>
                        <a:t>di nuova realizzazione su immobili pubblici di </a:t>
                      </a:r>
                      <a:r>
                        <a:rPr lang="it-IT" sz="1200" b="1"/>
                        <a:t>proprietà dei soggetti beneficiari</a:t>
                      </a:r>
                      <a:r>
                        <a:rPr lang="it-IT" sz="1200"/>
                        <a:t>, </a:t>
                      </a:r>
                      <a:r>
                        <a:rPr lang="it-IT" sz="1200" b="1"/>
                        <a:t>facenti parte di CER già costituite o da costituire </a:t>
                      </a:r>
                      <a:r>
                        <a:rPr lang="it-IT" sz="1200"/>
                        <a:t>obbligatoriamente entro la richiesta di erogazione della seconda quota di contribuzione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/>
                        <a:t>Interventi per la realizzazione di </a:t>
                      </a:r>
                      <a:r>
                        <a:rPr lang="it-IT" sz="1200" b="1"/>
                        <a:t>nuovi impianti alimentati a fonte rinnovabile e sistemi di accumulo </a:t>
                      </a:r>
                      <a:r>
                        <a:rPr lang="it-IT" sz="1200"/>
                        <a:t>di nuova realizzazione su edifici pubblici di proprietà dei soggetti pubblici, </a:t>
                      </a:r>
                      <a:r>
                        <a:rPr lang="it-IT" sz="1200" b="1"/>
                        <a:t>facenti parte di CER già costituite o da costituire obbligatoriamente entro la richiesta di erogazione della seconda </a:t>
                      </a:r>
                      <a:r>
                        <a:rPr lang="it-IT" sz="1200"/>
                        <a:t>quota di contribuzione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xmlns="" val="744160631"/>
                  </a:ext>
                </a:extLst>
              </a:tr>
              <a:tr h="576000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400" b="1"/>
                        <a:t>Tipologia di procedura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lvl="1" indent="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it-IT" sz="1200"/>
                        <a:t>Procedura valutativa a graduatoria, aperta esclusivamente ai soggetti pubblici inseriti nell’elenco di cui al DDUO 18074/2023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1" indent="0" algn="l" defTabSz="457189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200"/>
                        <a:t>Procedura valutativa a graduatoria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xmlns="" val="336438760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400" b="1"/>
                        <a:t>Presentazione delle domande</a:t>
                      </a: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it-IT" sz="1600" kern="1200">
                          <a:solidFill>
                            <a:schemeClr val="dk1"/>
                          </a:solidFill>
                        </a:rPr>
                        <a:t>Entro il </a:t>
                      </a:r>
                      <a:r>
                        <a:rPr lang="it-IT" sz="1600" b="1" kern="1200">
                          <a:solidFill>
                            <a:srgbClr val="056633"/>
                          </a:solidFill>
                        </a:rPr>
                        <a:t>30 novembre 2025</a:t>
                      </a:r>
                      <a:endParaRPr lang="it-IT" sz="1600" b="1" kern="1200">
                        <a:solidFill>
                          <a:srgbClr val="0566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it-IT" sz="1400" b="1" kern="1200">
                        <a:solidFill>
                          <a:srgbClr val="0566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36000" marB="36000"/>
                </a:tc>
                <a:extLst>
                  <a:ext uri="{0D108BD9-81ED-4DB2-BD59-A6C34878D82A}">
                    <a16:rowId xmlns:a16="http://schemas.microsoft.com/office/drawing/2014/main" xmlns="" val="2966906960"/>
                  </a:ext>
                </a:extLst>
              </a:tr>
              <a:tr h="576000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400" b="1"/>
                        <a:t>Termine realizzazione operazioni</a:t>
                      </a: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</a:rPr>
                        <a:t>Ogni intervento ammesso deve essere realizzato, collaudato e rendicontato entro e non oltre il </a:t>
                      </a:r>
                      <a:r>
                        <a:rPr lang="it-IT" sz="1400" b="1" kern="1200" dirty="0">
                          <a:solidFill>
                            <a:schemeClr val="dk1"/>
                          </a:solidFill>
                        </a:rPr>
                        <a:t>31 dicembre 2027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it-IT" sz="15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36000" marB="36000"/>
                </a:tc>
                <a:extLst>
                  <a:ext uri="{0D108BD9-81ED-4DB2-BD59-A6C34878D82A}">
                    <a16:rowId xmlns:a16="http://schemas.microsoft.com/office/drawing/2014/main" xmlns="" val="132154164"/>
                  </a:ext>
                </a:extLst>
              </a:tr>
            </a:tbl>
          </a:graphicData>
        </a:graphic>
      </p:graphicFrame>
      <p:sp>
        <p:nvSpPr>
          <p:cNvPr id="20" name="CasellaDiTesto 19">
            <a:hlinkClick r:id="rId2"/>
            <a:extLst>
              <a:ext uri="{FF2B5EF4-FFF2-40B4-BE49-F238E27FC236}">
                <a16:creationId xmlns:a16="http://schemas.microsoft.com/office/drawing/2014/main" xmlns="" id="{54431BD5-D09F-EB27-2BC1-0F15255D25A0}"/>
              </a:ext>
            </a:extLst>
          </p:cNvPr>
          <p:cNvSpPr txBox="1"/>
          <p:nvPr/>
        </p:nvSpPr>
        <p:spPr>
          <a:xfrm>
            <a:off x="2913529" y="974796"/>
            <a:ext cx="37258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Bandi e Servizi | Bando CER Fase 2</a:t>
            </a: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73FA733E-A766-9FCB-791E-F867A5CA13E1}"/>
              </a:ext>
            </a:extLst>
          </p:cNvPr>
          <p:cNvSpPr txBox="1"/>
          <p:nvPr/>
        </p:nvSpPr>
        <p:spPr>
          <a:xfrm>
            <a:off x="7653798" y="974796"/>
            <a:ext cx="38122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>
                <a:hlinkClick r:id="rId3"/>
              </a:rPr>
              <a:t>Bandi e Servizi | </a:t>
            </a:r>
            <a:r>
              <a:rPr lang="it-IT" sz="1600" err="1">
                <a:hlinkClick r:id="rId3"/>
              </a:rPr>
              <a:t>RELOad</a:t>
            </a:r>
            <a:r>
              <a:rPr lang="it-IT" sz="1600">
                <a:hlinkClick r:id="rId3"/>
              </a:rPr>
              <a:t>-CER</a:t>
            </a:r>
            <a:endParaRPr lang="it-IT" sz="1600"/>
          </a:p>
        </p:txBody>
      </p:sp>
      <p:pic>
        <p:nvPicPr>
          <p:cNvPr id="6" name="Elemento grafico 11" descr="Gesto doppio tocco contorno">
            <a:extLst>
              <a:ext uri="{FF2B5EF4-FFF2-40B4-BE49-F238E27FC236}">
                <a16:creationId xmlns:a16="http://schemas.microsoft.com/office/drawing/2014/main" xmlns="" id="{40676AC4-D784-6B46-B52F-7B44202604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5400000">
            <a:off x="2448726" y="842316"/>
            <a:ext cx="598563" cy="598563"/>
          </a:xfrm>
          <a:prstGeom prst="rect">
            <a:avLst/>
          </a:prstGeom>
        </p:spPr>
      </p:pic>
      <p:pic>
        <p:nvPicPr>
          <p:cNvPr id="7" name="Elemento grafico 11" descr="Gesto doppio tocco contorno">
            <a:extLst>
              <a:ext uri="{FF2B5EF4-FFF2-40B4-BE49-F238E27FC236}">
                <a16:creationId xmlns:a16="http://schemas.microsoft.com/office/drawing/2014/main" xmlns="" id="{428C3E06-115D-9187-9D98-20795A40EF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5400000">
            <a:off x="7407773" y="842315"/>
            <a:ext cx="598563" cy="59856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EF9AC149-81F3-6194-AF7A-0A4390060B85}"/>
              </a:ext>
            </a:extLst>
          </p:cNvPr>
          <p:cNvSpPr txBox="1"/>
          <p:nvPr/>
        </p:nvSpPr>
        <p:spPr>
          <a:xfrm>
            <a:off x="8241095" y="393792"/>
            <a:ext cx="24649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Bando </a:t>
            </a:r>
            <a:r>
              <a:rPr lang="it-IT" b="1" dirty="0" err="1"/>
              <a:t>RELOad</a:t>
            </a:r>
            <a:r>
              <a:rPr lang="it-IT" b="1" dirty="0"/>
              <a:t>-CER </a:t>
            </a:r>
          </a:p>
          <a:p>
            <a:r>
              <a:rPr lang="it-IT" b="1" dirty="0"/>
              <a:t>PR FESR 2021-2027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2EF50ED8-E301-272A-CF63-E1CBD9DFC481}"/>
              </a:ext>
            </a:extLst>
          </p:cNvPr>
          <p:cNvSpPr txBox="1"/>
          <p:nvPr/>
        </p:nvSpPr>
        <p:spPr>
          <a:xfrm>
            <a:off x="3179708" y="392817"/>
            <a:ext cx="31658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Manifestazione di interesse  Bando CER Fase 2 </a:t>
            </a:r>
          </a:p>
        </p:txBody>
      </p:sp>
      <p:pic>
        <p:nvPicPr>
          <p:cNvPr id="13" name="Immagine 12" descr="Immagine che contiene Carattere, Elementi grafici, logo, design&#10;&#10;Il contenuto generato dall'IA potrebbe non essere corretto.">
            <a:extLst>
              <a:ext uri="{FF2B5EF4-FFF2-40B4-BE49-F238E27FC236}">
                <a16:creationId xmlns:a16="http://schemas.microsoft.com/office/drawing/2014/main" xmlns="" id="{D353C612-9DF1-25C5-6F44-CDD4F0C28B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007" y="6480768"/>
            <a:ext cx="1096153" cy="275314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86866554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F2E6CC0B-45E8-9C8C-6E8F-140AAFD6D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6405" y="6453376"/>
            <a:ext cx="495995" cy="365125"/>
          </a:xfrm>
        </p:spPr>
        <p:txBody>
          <a:bodyPr/>
          <a:lstStyle/>
          <a:p>
            <a:fld id="{C25C678E-4F8A-3F41-9C87-B58FCDFA0442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7E6E8C40-0FFC-8EB5-673A-7B98539D5A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251200" y="6435863"/>
            <a:ext cx="2844800" cy="365125"/>
          </a:xfrm>
        </p:spPr>
        <p:txBody>
          <a:bodyPr/>
          <a:lstStyle/>
          <a:p>
            <a:r>
              <a:rPr lang="it-IT"/>
              <a:t>20 giugno 2025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4690D8F8-44E1-F136-2E26-FE546136833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96000" y="6435863"/>
            <a:ext cx="3840000" cy="365125"/>
          </a:xfrm>
        </p:spPr>
        <p:txBody>
          <a:bodyPr/>
          <a:lstStyle/>
          <a:p>
            <a:r>
              <a:rPr lang="it-IT" err="1"/>
              <a:t>EnergEtica</a:t>
            </a:r>
            <a:r>
              <a:rPr lang="it-IT"/>
              <a:t> 2025</a:t>
            </a:r>
            <a:endParaRPr lang="it-IT">
              <a:latin typeface="+mj-lt"/>
            </a:endParaRP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xmlns="" id="{D9B4F74F-2C16-F917-08D4-AA7845AD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350"/>
            <a:ext cx="10972800" cy="982693"/>
          </a:xfrm>
        </p:spPr>
        <p:txBody>
          <a:bodyPr/>
          <a:lstStyle/>
          <a:p>
            <a:r>
              <a:rPr lang="it-IT"/>
              <a:t>Il Nucleo Operativo CERL</a:t>
            </a:r>
          </a:p>
        </p:txBody>
      </p:sp>
      <p:sp>
        <p:nvSpPr>
          <p:cNvPr id="7" name="Segnaposto testo 4">
            <a:extLst>
              <a:ext uri="{FF2B5EF4-FFF2-40B4-BE49-F238E27FC236}">
                <a16:creationId xmlns:a16="http://schemas.microsoft.com/office/drawing/2014/main" xmlns="" id="{F898BE8E-CAC3-28A3-89A0-6790F97657C3}"/>
              </a:ext>
            </a:extLst>
          </p:cNvPr>
          <p:cNvSpPr txBox="1">
            <a:spLocks/>
          </p:cNvSpPr>
          <p:nvPr/>
        </p:nvSpPr>
        <p:spPr>
          <a:xfrm>
            <a:off x="609600" y="845273"/>
            <a:ext cx="10575636" cy="1597212"/>
          </a:xfrm>
          <a:prstGeom prst="rect">
            <a:avLst/>
          </a:prstGeom>
        </p:spPr>
        <p:txBody>
          <a:bodyPr>
            <a:noAutofit/>
          </a:bodyPr>
          <a:lstStyle>
            <a:lvl1pPr marL="180970" indent="-180970" algn="l" defTabSz="457189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tabLst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38149" indent="-182558" algn="l" defTabSz="457189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Font typeface="Arial"/>
              <a:buChar char="–"/>
              <a:tabLst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93740" indent="-180970" algn="l" defTabSz="457189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44569" indent="-174621" algn="l" defTabSz="457189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Font typeface="Arial"/>
              <a:buChar char="–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01748" indent="-174621" algn="l" defTabSz="457189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Font typeface="Arial"/>
              <a:buChar char="»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it-IT" sz="1867"/>
              <a:t>La </a:t>
            </a:r>
            <a:r>
              <a:rPr lang="it-IT" sz="1867" b="1"/>
              <a:t>CERL (Comunità Energetica Regionale Lombarda) </a:t>
            </a:r>
            <a:r>
              <a:rPr lang="it-IT" sz="1867"/>
              <a:t>opera all’interno della struttura Energia e Sostenibilità ambientale della Direzione Centrale Lavori di </a:t>
            </a:r>
            <a:r>
              <a:rPr lang="it-IT" sz="1867" b="1"/>
              <a:t>ARIA S.p.A.</a:t>
            </a:r>
            <a:r>
              <a:rPr lang="it-IT" sz="1867"/>
              <a:t> trasversalmente con gli altri servizi specialistici (pianificazione, energy management, CENED, CURIT, ecc.) e collabora con la </a:t>
            </a:r>
            <a:r>
              <a:rPr lang="it-IT" sz="1867" b="1"/>
              <a:t>D.G. Enti Locali, Montagna, Risorse Energetiche, Utilizzo Risorsa Idrica</a:t>
            </a:r>
            <a:r>
              <a:rPr lang="it-IT" sz="1867"/>
              <a:t> di </a:t>
            </a:r>
            <a:r>
              <a:rPr lang="it-IT" sz="1867" b="1"/>
              <a:t>Regione Lombardia 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xmlns="" id="{1F11CCC6-172F-D511-626D-F758FC7F0BF2}"/>
              </a:ext>
            </a:extLst>
          </p:cNvPr>
          <p:cNvSpPr/>
          <p:nvPr/>
        </p:nvSpPr>
        <p:spPr>
          <a:xfrm>
            <a:off x="1344187" y="3185931"/>
            <a:ext cx="1907013" cy="1921652"/>
          </a:xfrm>
          <a:prstGeom prst="ellipse">
            <a:avLst/>
          </a:prstGeom>
          <a:solidFill>
            <a:srgbClr val="297A38"/>
          </a:solidFill>
          <a:ln w="3810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it-IT" sz="3733" b="1"/>
              <a:t>CERL</a:t>
            </a:r>
          </a:p>
        </p:txBody>
      </p:sp>
      <p:grpSp>
        <p:nvGrpSpPr>
          <p:cNvPr id="67" name="Gruppo 66">
            <a:extLst>
              <a:ext uri="{FF2B5EF4-FFF2-40B4-BE49-F238E27FC236}">
                <a16:creationId xmlns:a16="http://schemas.microsoft.com/office/drawing/2014/main" xmlns="" id="{6181DFCA-2498-9937-74B3-E33F70825CB4}"/>
              </a:ext>
            </a:extLst>
          </p:cNvPr>
          <p:cNvGrpSpPr/>
          <p:nvPr/>
        </p:nvGrpSpPr>
        <p:grpSpPr>
          <a:xfrm>
            <a:off x="-778156" y="1492526"/>
            <a:ext cx="11963392" cy="5308462"/>
            <a:chOff x="-1773834" y="240539"/>
            <a:chExt cx="10082176" cy="4861829"/>
          </a:xfrm>
        </p:grpSpPr>
        <p:sp>
          <p:nvSpPr>
            <p:cNvPr id="68" name="Arco a tutto sesto 67">
              <a:extLst>
                <a:ext uri="{FF2B5EF4-FFF2-40B4-BE49-F238E27FC236}">
                  <a16:creationId xmlns:a16="http://schemas.microsoft.com/office/drawing/2014/main" xmlns="" id="{E8CC2A35-E114-CCB8-432F-478F681DD539}"/>
                </a:ext>
              </a:extLst>
            </p:cNvPr>
            <p:cNvSpPr/>
            <p:nvPr/>
          </p:nvSpPr>
          <p:spPr>
            <a:xfrm>
              <a:off x="-1773834" y="240539"/>
              <a:ext cx="4836714" cy="4861829"/>
            </a:xfrm>
            <a:prstGeom prst="blockArc">
              <a:avLst>
                <a:gd name="adj1" fmla="val 18890837"/>
                <a:gd name="adj2" fmla="val 2845057"/>
                <a:gd name="adj3" fmla="val 0"/>
              </a:avLst>
            </a:prstGeom>
            <a:noFill/>
            <a:ln w="25400" cap="flat" cmpd="sng" algn="ctr">
              <a:solidFill>
                <a:srgbClr val="297A38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9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69" name="Gruppo 68">
              <a:extLst>
                <a:ext uri="{FF2B5EF4-FFF2-40B4-BE49-F238E27FC236}">
                  <a16:creationId xmlns:a16="http://schemas.microsoft.com/office/drawing/2014/main" xmlns="" id="{A17C9A42-4811-BE87-DDEC-43086D13D07E}"/>
                </a:ext>
              </a:extLst>
            </p:cNvPr>
            <p:cNvGrpSpPr/>
            <p:nvPr/>
          </p:nvGrpSpPr>
          <p:grpSpPr>
            <a:xfrm>
              <a:off x="2368793" y="1074836"/>
              <a:ext cx="5939549" cy="659619"/>
              <a:chOff x="2368793" y="1074836"/>
              <a:chExt cx="5939549" cy="659619"/>
            </a:xfrm>
          </p:grpSpPr>
          <p:sp>
            <p:nvSpPr>
              <p:cNvPr id="82" name="Figura a mano libera: forma 81">
                <a:extLst>
                  <a:ext uri="{FF2B5EF4-FFF2-40B4-BE49-F238E27FC236}">
                    <a16:creationId xmlns:a16="http://schemas.microsoft.com/office/drawing/2014/main" xmlns="" id="{6CA7501F-1E18-3F8A-2998-C1539C93DD37}"/>
                  </a:ext>
                </a:extLst>
              </p:cNvPr>
              <p:cNvSpPr/>
              <p:nvPr/>
            </p:nvSpPr>
            <p:spPr>
              <a:xfrm>
                <a:off x="2715836" y="1113219"/>
                <a:ext cx="5592506" cy="555270"/>
              </a:xfrm>
              <a:custGeom>
                <a:avLst/>
                <a:gdLst>
                  <a:gd name="connsiteX0" fmla="*/ 0 w 5592506"/>
                  <a:gd name="connsiteY0" fmla="*/ 92547 h 555269"/>
                  <a:gd name="connsiteX1" fmla="*/ 92547 w 5592506"/>
                  <a:gd name="connsiteY1" fmla="*/ 0 h 555269"/>
                  <a:gd name="connsiteX2" fmla="*/ 5499959 w 5592506"/>
                  <a:gd name="connsiteY2" fmla="*/ 0 h 555269"/>
                  <a:gd name="connsiteX3" fmla="*/ 5592506 w 5592506"/>
                  <a:gd name="connsiteY3" fmla="*/ 92547 h 555269"/>
                  <a:gd name="connsiteX4" fmla="*/ 5592506 w 5592506"/>
                  <a:gd name="connsiteY4" fmla="*/ 462722 h 555269"/>
                  <a:gd name="connsiteX5" fmla="*/ 5499959 w 5592506"/>
                  <a:gd name="connsiteY5" fmla="*/ 555269 h 555269"/>
                  <a:gd name="connsiteX6" fmla="*/ 92547 w 5592506"/>
                  <a:gd name="connsiteY6" fmla="*/ 555269 h 555269"/>
                  <a:gd name="connsiteX7" fmla="*/ 0 w 5592506"/>
                  <a:gd name="connsiteY7" fmla="*/ 462722 h 555269"/>
                  <a:gd name="connsiteX8" fmla="*/ 0 w 5592506"/>
                  <a:gd name="connsiteY8" fmla="*/ 92547 h 555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92506" h="555269">
                    <a:moveTo>
                      <a:pt x="0" y="92547"/>
                    </a:moveTo>
                    <a:cubicBezTo>
                      <a:pt x="0" y="41435"/>
                      <a:pt x="41435" y="0"/>
                      <a:pt x="92547" y="0"/>
                    </a:cubicBezTo>
                    <a:lnTo>
                      <a:pt x="5499959" y="0"/>
                    </a:lnTo>
                    <a:cubicBezTo>
                      <a:pt x="5551071" y="0"/>
                      <a:pt x="5592506" y="41435"/>
                      <a:pt x="5592506" y="92547"/>
                    </a:cubicBezTo>
                    <a:lnTo>
                      <a:pt x="5592506" y="462722"/>
                    </a:lnTo>
                    <a:cubicBezTo>
                      <a:pt x="5592506" y="513834"/>
                      <a:pt x="5551071" y="555269"/>
                      <a:pt x="5499959" y="555269"/>
                    </a:cubicBezTo>
                    <a:lnTo>
                      <a:pt x="92547" y="555269"/>
                    </a:lnTo>
                    <a:cubicBezTo>
                      <a:pt x="41435" y="555269"/>
                      <a:pt x="0" y="513834"/>
                      <a:pt x="0" y="462722"/>
                    </a:cubicBezTo>
                    <a:lnTo>
                      <a:pt x="0" y="92547"/>
                    </a:lnTo>
                    <a:close/>
                  </a:path>
                </a:pathLst>
              </a:custGeom>
              <a:solidFill>
                <a:srgbClr val="C0504D">
                  <a:lumMod val="40000"/>
                  <a:lumOff val="6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467851" tIns="67746" rIns="67746" bIns="67746" numCol="1" spcCol="1270" anchor="ctr" anchorCtr="0">
                <a:noAutofit/>
              </a:bodyPr>
              <a:lstStyle/>
              <a:p>
                <a:pPr marL="0" marR="0" lvl="0" indent="0" defTabSz="7112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it-IT" sz="19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Open Sans" panose="020B0606030504020204" pitchFamily="34" charset="0"/>
                    <a:cs typeface="Open Sans" panose="020B0606030504020204" pitchFamily="34" charset="0"/>
                  </a:rPr>
                  <a:t>Ricognizione</a:t>
                </a:r>
                <a:r>
                  <a:rPr kumimoji="0" lang="it-IT" sz="19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Open Sans" panose="020B0606030504020204" pitchFamily="34" charset="0"/>
                    <a:cs typeface="Open Sans" panose="020B0606030504020204" pitchFamily="34" charset="0"/>
                  </a:rPr>
                  <a:t>, rafforzamento e finalizzazione </a:t>
                </a:r>
                <a:r>
                  <a:rPr kumimoji="0" lang="it-IT" sz="19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Open Sans" panose="020B0606030504020204" pitchFamily="34" charset="0"/>
                    <a:cs typeface="Open Sans" panose="020B0606030504020204" pitchFamily="34" charset="0"/>
                  </a:rPr>
                  <a:t>network interistituzionali</a:t>
                </a:r>
              </a:p>
            </p:txBody>
          </p:sp>
          <p:sp>
            <p:nvSpPr>
              <p:cNvPr id="83" name="Ovale 82">
                <a:extLst>
                  <a:ext uri="{FF2B5EF4-FFF2-40B4-BE49-F238E27FC236}">
                    <a16:creationId xmlns:a16="http://schemas.microsoft.com/office/drawing/2014/main" xmlns="" id="{6FCEDECD-84FF-0FB8-0F26-D5473E3ACBDF}"/>
                  </a:ext>
                </a:extLst>
              </p:cNvPr>
              <p:cNvSpPr/>
              <p:nvPr/>
            </p:nvSpPr>
            <p:spPr>
              <a:xfrm>
                <a:off x="2368793" y="1074836"/>
                <a:ext cx="611244" cy="659619"/>
              </a:xfrm>
              <a:prstGeom prst="ellipse">
                <a:avLst/>
              </a:prstGeom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n w="25400" cap="flat" cmpd="sng" algn="ctr">
                <a:solidFill>
                  <a:srgbClr val="C0504D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84" name="Elemento grafico 83" descr="Connessioni con riempimento a tinta unita">
                <a:extLst>
                  <a:ext uri="{FF2B5EF4-FFF2-40B4-BE49-F238E27FC236}">
                    <a16:creationId xmlns:a16="http://schemas.microsoft.com/office/drawing/2014/main" xmlns="" id="{8192B5CC-B9A8-E3EB-1338-E7C06C8185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2406989" y="1129291"/>
                <a:ext cx="540000" cy="540001"/>
              </a:xfrm>
              <a:prstGeom prst="rect">
                <a:avLst/>
              </a:prstGeom>
            </p:spPr>
          </p:pic>
        </p:grpSp>
        <p:grpSp>
          <p:nvGrpSpPr>
            <p:cNvPr id="70" name="Gruppo 69">
              <a:extLst>
                <a:ext uri="{FF2B5EF4-FFF2-40B4-BE49-F238E27FC236}">
                  <a16:creationId xmlns:a16="http://schemas.microsoft.com/office/drawing/2014/main" xmlns="" id="{6E3AF62D-E45D-B721-88CF-DBF7BE43E642}"/>
                </a:ext>
              </a:extLst>
            </p:cNvPr>
            <p:cNvGrpSpPr/>
            <p:nvPr/>
          </p:nvGrpSpPr>
          <p:grpSpPr>
            <a:xfrm>
              <a:off x="2687142" y="1907885"/>
              <a:ext cx="5621200" cy="659619"/>
              <a:chOff x="2687142" y="1907885"/>
              <a:chExt cx="5621200" cy="659619"/>
            </a:xfrm>
          </p:grpSpPr>
          <p:sp>
            <p:nvSpPr>
              <p:cNvPr id="79" name="Figura a mano libera: forma 78">
                <a:extLst>
                  <a:ext uri="{FF2B5EF4-FFF2-40B4-BE49-F238E27FC236}">
                    <a16:creationId xmlns:a16="http://schemas.microsoft.com/office/drawing/2014/main" xmlns="" id="{DC202442-09E2-3280-7CE5-FEB03ABBB5E4}"/>
                  </a:ext>
                </a:extLst>
              </p:cNvPr>
              <p:cNvSpPr/>
              <p:nvPr/>
            </p:nvSpPr>
            <p:spPr>
              <a:xfrm>
                <a:off x="3034185" y="1977294"/>
                <a:ext cx="5274157" cy="555269"/>
              </a:xfrm>
              <a:custGeom>
                <a:avLst/>
                <a:gdLst>
                  <a:gd name="connsiteX0" fmla="*/ 0 w 5274157"/>
                  <a:gd name="connsiteY0" fmla="*/ 92547 h 555269"/>
                  <a:gd name="connsiteX1" fmla="*/ 92547 w 5274157"/>
                  <a:gd name="connsiteY1" fmla="*/ 0 h 555269"/>
                  <a:gd name="connsiteX2" fmla="*/ 5181610 w 5274157"/>
                  <a:gd name="connsiteY2" fmla="*/ 0 h 555269"/>
                  <a:gd name="connsiteX3" fmla="*/ 5274157 w 5274157"/>
                  <a:gd name="connsiteY3" fmla="*/ 92547 h 555269"/>
                  <a:gd name="connsiteX4" fmla="*/ 5274157 w 5274157"/>
                  <a:gd name="connsiteY4" fmla="*/ 462722 h 555269"/>
                  <a:gd name="connsiteX5" fmla="*/ 5181610 w 5274157"/>
                  <a:gd name="connsiteY5" fmla="*/ 555269 h 555269"/>
                  <a:gd name="connsiteX6" fmla="*/ 92547 w 5274157"/>
                  <a:gd name="connsiteY6" fmla="*/ 555269 h 555269"/>
                  <a:gd name="connsiteX7" fmla="*/ 0 w 5274157"/>
                  <a:gd name="connsiteY7" fmla="*/ 462722 h 555269"/>
                  <a:gd name="connsiteX8" fmla="*/ 0 w 5274157"/>
                  <a:gd name="connsiteY8" fmla="*/ 92547 h 555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74157" h="555269">
                    <a:moveTo>
                      <a:pt x="0" y="92547"/>
                    </a:moveTo>
                    <a:cubicBezTo>
                      <a:pt x="0" y="41435"/>
                      <a:pt x="41435" y="0"/>
                      <a:pt x="92547" y="0"/>
                    </a:cubicBezTo>
                    <a:lnTo>
                      <a:pt x="5181610" y="0"/>
                    </a:lnTo>
                    <a:cubicBezTo>
                      <a:pt x="5232722" y="0"/>
                      <a:pt x="5274157" y="41435"/>
                      <a:pt x="5274157" y="92547"/>
                    </a:cubicBezTo>
                    <a:lnTo>
                      <a:pt x="5274157" y="462722"/>
                    </a:lnTo>
                    <a:cubicBezTo>
                      <a:pt x="5274157" y="513834"/>
                      <a:pt x="5232722" y="555269"/>
                      <a:pt x="5181610" y="555269"/>
                    </a:cubicBezTo>
                    <a:lnTo>
                      <a:pt x="92547" y="555269"/>
                    </a:lnTo>
                    <a:cubicBezTo>
                      <a:pt x="41435" y="555269"/>
                      <a:pt x="0" y="513834"/>
                      <a:pt x="0" y="462722"/>
                    </a:cubicBezTo>
                    <a:lnTo>
                      <a:pt x="0" y="92547"/>
                    </a:lnTo>
                    <a:close/>
                  </a:path>
                </a:pathLst>
              </a:custGeom>
              <a:solidFill>
                <a:srgbClr val="9BBB59">
                  <a:lumMod val="40000"/>
                  <a:lumOff val="6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467851" tIns="67746" rIns="67746" bIns="67746" numCol="1" spcCol="1270" anchor="ctr" anchorCtr="0">
                <a:noAutofit/>
              </a:bodyPr>
              <a:lstStyle/>
              <a:p>
                <a:pPr marL="0" marR="0" lvl="0" indent="0" defTabSz="7112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9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Open Sans" panose="020B0606030504020204" pitchFamily="34" charset="0"/>
                    <a:cs typeface="Open Sans" panose="020B0606030504020204" pitchFamily="34" charset="0"/>
                  </a:rPr>
                  <a:t>Accompagnamento ai </a:t>
                </a:r>
                <a:r>
                  <a:rPr kumimoji="0" lang="it-IT" sz="19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Open Sans" panose="020B0606030504020204" pitchFamily="34" charset="0"/>
                    <a:cs typeface="Open Sans" panose="020B0606030504020204" pitchFamily="34" charset="0"/>
                  </a:rPr>
                  <a:t>progetti di costituzione di CER</a:t>
                </a:r>
                <a:r>
                  <a:rPr kumimoji="0" lang="it-IT" sz="19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Open Sans" panose="020B0606030504020204" pitchFamily="34" charset="0"/>
                    <a:cs typeface="Open Sans" panose="020B0606030504020204" pitchFamily="34" charset="0"/>
                  </a:rPr>
                  <a:t> e delle altre configurazioni di autoconsumo</a:t>
                </a:r>
                <a:endParaRPr kumimoji="0" lang="it-IT" sz="19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0" name="Ovale 79">
                <a:extLst>
                  <a:ext uri="{FF2B5EF4-FFF2-40B4-BE49-F238E27FC236}">
                    <a16:creationId xmlns:a16="http://schemas.microsoft.com/office/drawing/2014/main" xmlns="" id="{563B271D-499F-6173-07C7-6B78A5C2F9CC}"/>
                  </a:ext>
                </a:extLst>
              </p:cNvPr>
              <p:cNvSpPr/>
              <p:nvPr/>
            </p:nvSpPr>
            <p:spPr>
              <a:xfrm>
                <a:off x="2687142" y="1907885"/>
                <a:ext cx="611244" cy="659619"/>
              </a:xfrm>
              <a:prstGeom prst="ellipse">
                <a:avLst/>
              </a:prstGeom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n w="25400" cap="flat" cmpd="sng" algn="ctr">
                <a:solidFill>
                  <a:srgbClr val="9BBB59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81" name="Elemento grafico 80" descr="Progetto con riempimento a tinta unita">
                <a:extLst>
                  <a:ext uri="{FF2B5EF4-FFF2-40B4-BE49-F238E27FC236}">
                    <a16:creationId xmlns:a16="http://schemas.microsoft.com/office/drawing/2014/main" xmlns="" id="{C7E9E643-3032-E757-2EA5-E68FC2EA7E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2732254" y="1955028"/>
                <a:ext cx="540000" cy="540001"/>
              </a:xfrm>
              <a:prstGeom prst="rect">
                <a:avLst/>
              </a:prstGeom>
            </p:spPr>
          </p:pic>
        </p:grpSp>
        <p:grpSp>
          <p:nvGrpSpPr>
            <p:cNvPr id="71" name="Gruppo 70">
              <a:extLst>
                <a:ext uri="{FF2B5EF4-FFF2-40B4-BE49-F238E27FC236}">
                  <a16:creationId xmlns:a16="http://schemas.microsoft.com/office/drawing/2014/main" xmlns="" id="{0C6F671A-5982-A9E1-743A-F729C6F0C893}"/>
                </a:ext>
              </a:extLst>
            </p:cNvPr>
            <p:cNvGrpSpPr/>
            <p:nvPr/>
          </p:nvGrpSpPr>
          <p:grpSpPr>
            <a:xfrm>
              <a:off x="2687142" y="2740934"/>
              <a:ext cx="5621200" cy="659619"/>
              <a:chOff x="2687142" y="2740934"/>
              <a:chExt cx="5621200" cy="659619"/>
            </a:xfrm>
          </p:grpSpPr>
          <p:sp>
            <p:nvSpPr>
              <p:cNvPr id="76" name="Figura a mano libera: forma 75">
                <a:extLst>
                  <a:ext uri="{FF2B5EF4-FFF2-40B4-BE49-F238E27FC236}">
                    <a16:creationId xmlns:a16="http://schemas.microsoft.com/office/drawing/2014/main" xmlns="" id="{F831B32F-047B-6EA6-9305-009C2C2A826F}"/>
                  </a:ext>
                </a:extLst>
              </p:cNvPr>
              <p:cNvSpPr/>
              <p:nvPr/>
            </p:nvSpPr>
            <p:spPr>
              <a:xfrm>
                <a:off x="3034185" y="2810343"/>
                <a:ext cx="5274157" cy="555269"/>
              </a:xfrm>
              <a:custGeom>
                <a:avLst/>
                <a:gdLst>
                  <a:gd name="connsiteX0" fmla="*/ 0 w 5274157"/>
                  <a:gd name="connsiteY0" fmla="*/ 92547 h 555269"/>
                  <a:gd name="connsiteX1" fmla="*/ 92547 w 5274157"/>
                  <a:gd name="connsiteY1" fmla="*/ 0 h 555269"/>
                  <a:gd name="connsiteX2" fmla="*/ 5181610 w 5274157"/>
                  <a:gd name="connsiteY2" fmla="*/ 0 h 555269"/>
                  <a:gd name="connsiteX3" fmla="*/ 5274157 w 5274157"/>
                  <a:gd name="connsiteY3" fmla="*/ 92547 h 555269"/>
                  <a:gd name="connsiteX4" fmla="*/ 5274157 w 5274157"/>
                  <a:gd name="connsiteY4" fmla="*/ 462722 h 555269"/>
                  <a:gd name="connsiteX5" fmla="*/ 5181610 w 5274157"/>
                  <a:gd name="connsiteY5" fmla="*/ 555269 h 555269"/>
                  <a:gd name="connsiteX6" fmla="*/ 92547 w 5274157"/>
                  <a:gd name="connsiteY6" fmla="*/ 555269 h 555269"/>
                  <a:gd name="connsiteX7" fmla="*/ 0 w 5274157"/>
                  <a:gd name="connsiteY7" fmla="*/ 462722 h 555269"/>
                  <a:gd name="connsiteX8" fmla="*/ 0 w 5274157"/>
                  <a:gd name="connsiteY8" fmla="*/ 92547 h 555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74157" h="555269">
                    <a:moveTo>
                      <a:pt x="0" y="92547"/>
                    </a:moveTo>
                    <a:cubicBezTo>
                      <a:pt x="0" y="41435"/>
                      <a:pt x="41435" y="0"/>
                      <a:pt x="92547" y="0"/>
                    </a:cubicBezTo>
                    <a:lnTo>
                      <a:pt x="5181610" y="0"/>
                    </a:lnTo>
                    <a:cubicBezTo>
                      <a:pt x="5232722" y="0"/>
                      <a:pt x="5274157" y="41435"/>
                      <a:pt x="5274157" y="92547"/>
                    </a:cubicBezTo>
                    <a:lnTo>
                      <a:pt x="5274157" y="462722"/>
                    </a:lnTo>
                    <a:cubicBezTo>
                      <a:pt x="5274157" y="513834"/>
                      <a:pt x="5232722" y="555269"/>
                      <a:pt x="5181610" y="555269"/>
                    </a:cubicBezTo>
                    <a:lnTo>
                      <a:pt x="92547" y="555269"/>
                    </a:lnTo>
                    <a:cubicBezTo>
                      <a:pt x="41435" y="555269"/>
                      <a:pt x="0" y="513834"/>
                      <a:pt x="0" y="462722"/>
                    </a:cubicBezTo>
                    <a:lnTo>
                      <a:pt x="0" y="92547"/>
                    </a:lnTo>
                    <a:close/>
                  </a:path>
                </a:pathLst>
              </a:custGeom>
              <a:solidFill>
                <a:srgbClr val="8064A2">
                  <a:lumMod val="40000"/>
                  <a:lumOff val="6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467851" tIns="67746" rIns="67746" bIns="67746" numCol="1" spcCol="1270" anchor="ctr" anchorCtr="0">
                <a:noAutofit/>
              </a:bodyPr>
              <a:lstStyle/>
              <a:p>
                <a:pPr marL="0" marR="0" lvl="0" indent="0" defTabSz="7112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9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Open Sans" panose="020B0606030504020204" pitchFamily="34" charset="0"/>
                    <a:cs typeface="Open Sans" panose="020B0606030504020204" pitchFamily="34" charset="0"/>
                  </a:rPr>
                  <a:t>Supporto elaborazione e attuazione </a:t>
                </a:r>
                <a:r>
                  <a:rPr kumimoji="0" lang="it-IT" sz="19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Open Sans" panose="020B0606030504020204" pitchFamily="34" charset="0"/>
                    <a:cs typeface="Open Sans" panose="020B0606030504020204" pitchFamily="34" charset="0"/>
                  </a:rPr>
                  <a:t>iniziative di finanziamento CER</a:t>
                </a:r>
                <a:r>
                  <a:rPr kumimoji="0" lang="it-IT" sz="19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Open Sans" panose="020B0606030504020204" pitchFamily="34" charset="0"/>
                    <a:cs typeface="Open Sans" panose="020B0606030504020204" pitchFamily="34" charset="0"/>
                  </a:rPr>
                  <a:t> di Regione Lombardia</a:t>
                </a:r>
                <a:endParaRPr kumimoji="0" lang="it-IT" sz="19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7" name="Ovale 76">
                <a:extLst>
                  <a:ext uri="{FF2B5EF4-FFF2-40B4-BE49-F238E27FC236}">
                    <a16:creationId xmlns:a16="http://schemas.microsoft.com/office/drawing/2014/main" xmlns="" id="{633CBBC9-4DE3-6071-2F6B-BCF8AF996D7E}"/>
                  </a:ext>
                </a:extLst>
              </p:cNvPr>
              <p:cNvSpPr/>
              <p:nvPr/>
            </p:nvSpPr>
            <p:spPr>
              <a:xfrm>
                <a:off x="2687142" y="2740934"/>
                <a:ext cx="611244" cy="659619"/>
              </a:xfrm>
              <a:prstGeom prst="ellipse">
                <a:avLst/>
              </a:prstGeom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n w="25400" cap="flat" cmpd="sng" algn="ctr">
                <a:solidFill>
                  <a:srgbClr val="8064A2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78" name="Elemento grafico 77" descr="Monete con riempimento a tinta unita">
                <a:extLst>
                  <a:ext uri="{FF2B5EF4-FFF2-40B4-BE49-F238E27FC236}">
                    <a16:creationId xmlns:a16="http://schemas.microsoft.com/office/drawing/2014/main" xmlns="" id="{E7E4084F-A3DA-7209-1784-AA3A2A7C43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2728467" y="2798552"/>
                <a:ext cx="540000" cy="540001"/>
              </a:xfrm>
              <a:prstGeom prst="rect">
                <a:avLst/>
              </a:prstGeom>
            </p:spPr>
          </p:pic>
        </p:grpSp>
        <p:grpSp>
          <p:nvGrpSpPr>
            <p:cNvPr id="72" name="Gruppo 71">
              <a:extLst>
                <a:ext uri="{FF2B5EF4-FFF2-40B4-BE49-F238E27FC236}">
                  <a16:creationId xmlns:a16="http://schemas.microsoft.com/office/drawing/2014/main" xmlns="" id="{F2E44409-8282-0B15-B238-F61641C05BFF}"/>
                </a:ext>
              </a:extLst>
            </p:cNvPr>
            <p:cNvGrpSpPr/>
            <p:nvPr/>
          </p:nvGrpSpPr>
          <p:grpSpPr>
            <a:xfrm>
              <a:off x="2368793" y="3573983"/>
              <a:ext cx="5939549" cy="659619"/>
              <a:chOff x="2368793" y="3573983"/>
              <a:chExt cx="5939549" cy="659619"/>
            </a:xfrm>
          </p:grpSpPr>
          <p:sp>
            <p:nvSpPr>
              <p:cNvPr id="73" name="Figura a mano libera: forma 72">
                <a:extLst>
                  <a:ext uri="{FF2B5EF4-FFF2-40B4-BE49-F238E27FC236}">
                    <a16:creationId xmlns:a16="http://schemas.microsoft.com/office/drawing/2014/main" xmlns="" id="{D01F1C90-D8E4-D3D0-9CDC-61D78310C933}"/>
                  </a:ext>
                </a:extLst>
              </p:cNvPr>
              <p:cNvSpPr/>
              <p:nvPr/>
            </p:nvSpPr>
            <p:spPr>
              <a:xfrm>
                <a:off x="2715836" y="3643391"/>
                <a:ext cx="5592506" cy="555269"/>
              </a:xfrm>
              <a:custGeom>
                <a:avLst/>
                <a:gdLst>
                  <a:gd name="connsiteX0" fmla="*/ 0 w 5592506"/>
                  <a:gd name="connsiteY0" fmla="*/ 92547 h 555269"/>
                  <a:gd name="connsiteX1" fmla="*/ 92547 w 5592506"/>
                  <a:gd name="connsiteY1" fmla="*/ 0 h 555269"/>
                  <a:gd name="connsiteX2" fmla="*/ 5499959 w 5592506"/>
                  <a:gd name="connsiteY2" fmla="*/ 0 h 555269"/>
                  <a:gd name="connsiteX3" fmla="*/ 5592506 w 5592506"/>
                  <a:gd name="connsiteY3" fmla="*/ 92547 h 555269"/>
                  <a:gd name="connsiteX4" fmla="*/ 5592506 w 5592506"/>
                  <a:gd name="connsiteY4" fmla="*/ 462722 h 555269"/>
                  <a:gd name="connsiteX5" fmla="*/ 5499959 w 5592506"/>
                  <a:gd name="connsiteY5" fmla="*/ 555269 h 555269"/>
                  <a:gd name="connsiteX6" fmla="*/ 92547 w 5592506"/>
                  <a:gd name="connsiteY6" fmla="*/ 555269 h 555269"/>
                  <a:gd name="connsiteX7" fmla="*/ 0 w 5592506"/>
                  <a:gd name="connsiteY7" fmla="*/ 462722 h 555269"/>
                  <a:gd name="connsiteX8" fmla="*/ 0 w 5592506"/>
                  <a:gd name="connsiteY8" fmla="*/ 92547 h 555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92506" h="555269">
                    <a:moveTo>
                      <a:pt x="0" y="92547"/>
                    </a:moveTo>
                    <a:cubicBezTo>
                      <a:pt x="0" y="41435"/>
                      <a:pt x="41435" y="0"/>
                      <a:pt x="92547" y="0"/>
                    </a:cubicBezTo>
                    <a:lnTo>
                      <a:pt x="5499959" y="0"/>
                    </a:lnTo>
                    <a:cubicBezTo>
                      <a:pt x="5551071" y="0"/>
                      <a:pt x="5592506" y="41435"/>
                      <a:pt x="5592506" y="92547"/>
                    </a:cubicBezTo>
                    <a:lnTo>
                      <a:pt x="5592506" y="462722"/>
                    </a:lnTo>
                    <a:cubicBezTo>
                      <a:pt x="5592506" y="513834"/>
                      <a:pt x="5551071" y="555269"/>
                      <a:pt x="5499959" y="555269"/>
                    </a:cubicBezTo>
                    <a:lnTo>
                      <a:pt x="92547" y="555269"/>
                    </a:lnTo>
                    <a:cubicBezTo>
                      <a:pt x="41435" y="555269"/>
                      <a:pt x="0" y="513834"/>
                      <a:pt x="0" y="462722"/>
                    </a:cubicBezTo>
                    <a:lnTo>
                      <a:pt x="0" y="92547"/>
                    </a:lnTo>
                    <a:close/>
                  </a:path>
                </a:pathLst>
              </a:custGeom>
              <a:solidFill>
                <a:srgbClr val="4BACC6">
                  <a:lumMod val="40000"/>
                  <a:lumOff val="6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467851" tIns="67746" rIns="67746" bIns="67746" numCol="1" spcCol="1270" anchor="ctr" anchorCtr="0">
                <a:noAutofit/>
              </a:bodyPr>
              <a:lstStyle/>
              <a:p>
                <a:pPr marL="0" marR="0" lvl="0" indent="0" defTabSz="7112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9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Open Sans" panose="020B0606030504020204" pitchFamily="34" charset="0"/>
                    <a:cs typeface="Open Sans" panose="020B0606030504020204" pitchFamily="34" charset="0"/>
                  </a:rPr>
                  <a:t>Promozione CER, attraverso </a:t>
                </a:r>
                <a:r>
                  <a:rPr kumimoji="0" lang="it-IT" sz="19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Open Sans" panose="020B0606030504020204" pitchFamily="34" charset="0"/>
                    <a:cs typeface="Open Sans" panose="020B0606030504020204" pitchFamily="34" charset="0"/>
                  </a:rPr>
                  <a:t>campagne di comunicazione e informazione</a:t>
                </a:r>
              </a:p>
            </p:txBody>
          </p:sp>
          <p:sp>
            <p:nvSpPr>
              <p:cNvPr id="74" name="Ovale 73">
                <a:extLst>
                  <a:ext uri="{FF2B5EF4-FFF2-40B4-BE49-F238E27FC236}">
                    <a16:creationId xmlns:a16="http://schemas.microsoft.com/office/drawing/2014/main" xmlns="" id="{6B231E99-A8A3-8FD7-20C3-1DC9C85B7890}"/>
                  </a:ext>
                </a:extLst>
              </p:cNvPr>
              <p:cNvSpPr/>
              <p:nvPr/>
            </p:nvSpPr>
            <p:spPr>
              <a:xfrm>
                <a:off x="2368793" y="3573983"/>
                <a:ext cx="611244" cy="659619"/>
              </a:xfrm>
              <a:prstGeom prst="ellipse">
                <a:avLst/>
              </a:prstGeom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n w="25400" cap="flat" cmpd="sng" algn="ctr">
                <a:solidFill>
                  <a:srgbClr val="4BACC6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75" name="Elemento grafico 74" descr="Chat con riempimento a tinta unita">
                <a:extLst>
                  <a:ext uri="{FF2B5EF4-FFF2-40B4-BE49-F238E27FC236}">
                    <a16:creationId xmlns:a16="http://schemas.microsoft.com/office/drawing/2014/main" xmlns="" id="{F1152753-3D40-CBD1-416B-E9834FB486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2409849" y="3640343"/>
                <a:ext cx="540000" cy="540001"/>
              </a:xfrm>
              <a:prstGeom prst="rect">
                <a:avLst/>
              </a:prstGeom>
            </p:spPr>
          </p:pic>
        </p:grpSp>
      </p:grpSp>
      <p:pic>
        <p:nvPicPr>
          <p:cNvPr id="26" name="Immagine 25" descr="Immagine che contiene Carattere, Elementi grafici, logo, design&#10;&#10;Il contenuto generato dall'IA potrebbe non essere corretto.">
            <a:extLst>
              <a:ext uri="{FF2B5EF4-FFF2-40B4-BE49-F238E27FC236}">
                <a16:creationId xmlns:a16="http://schemas.microsoft.com/office/drawing/2014/main" xmlns="" id="{D353C612-9DF1-25C5-6F44-CDD4F0C28B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007" y="6480768"/>
            <a:ext cx="1096153" cy="275314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500000119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B9AFD55-4F11-5B3F-6F51-50B73BCAF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ED02DF35-E64F-2A6C-DD19-C9422144D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75120C16-66BE-26CF-B4E2-39CFA847971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it-IT"/>
              <a:t>20 giugno 2025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4211274F-D9FC-EF29-F558-37EAF9B6538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err="1"/>
              <a:t>EnergEtica</a:t>
            </a:r>
            <a:r>
              <a:rPr lang="it-IT"/>
              <a:t> 2025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xmlns="" id="{F66B16AA-5F90-57AE-1E87-97A33FA3B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Mappatura e repository virtuale: mappa CER</a:t>
            </a:r>
          </a:p>
        </p:txBody>
      </p:sp>
      <p:sp>
        <p:nvSpPr>
          <p:cNvPr id="7" name="Segnaposto testo 2">
            <a:extLst>
              <a:ext uri="{FF2B5EF4-FFF2-40B4-BE49-F238E27FC236}">
                <a16:creationId xmlns:a16="http://schemas.microsoft.com/office/drawing/2014/main" xmlns="" id="{1FF0CD7E-A4D7-114A-BC6B-FF6143223E80}"/>
              </a:ext>
            </a:extLst>
          </p:cNvPr>
          <p:cNvSpPr>
            <a:spLocks noGrp="1"/>
          </p:cNvSpPr>
          <p:nvPr/>
        </p:nvSpPr>
        <p:spPr>
          <a:xfrm>
            <a:off x="6931741" y="994043"/>
            <a:ext cx="5122607" cy="476908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/>
              <a:t>Il Nucleo Operativo CERL ha tra i suoi incarichi la realizzazione di un Sistema di Monitoraggio delle CER finalizzato a "</a:t>
            </a:r>
            <a:r>
              <a:rPr lang="it-IT" sz="1600" i="1"/>
              <a:t>raccogliere le informazioni relative all'esercizio delle CER, ad acquisire gli elementi conoscitivi e le migliori pratiche che possono assicurare la più efficace gestione delle medesime comunità</a:t>
            </a:r>
            <a:r>
              <a:rPr lang="it-IT" sz="1600"/>
              <a:t>" (cfr. art.5, comma 2 della legge regionale 2/2022)</a:t>
            </a:r>
          </a:p>
          <a:p>
            <a:endParaRPr lang="it-IT" sz="500"/>
          </a:p>
          <a:p>
            <a:r>
              <a:rPr lang="it-IT" sz="1600"/>
              <a:t>Duplice obiettivo: supportare Regione Lombardia per meglio indirizzare le proprie azioni strategiche sul tema e fornire a cittadini e stakeholder informazioni accessibili attraverso una mappa pubblica che permetta di visualizzare i progetti attivi sul territorio regionale</a:t>
            </a:r>
          </a:p>
          <a:p>
            <a:pPr marL="0" indent="0">
              <a:buNone/>
            </a:pPr>
            <a:endParaRPr lang="it-IT" sz="1600"/>
          </a:p>
          <a:p>
            <a:endParaRPr lang="it-IT" sz="160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C1512434-1820-0558-E1D8-2ED03148D4FD}"/>
              </a:ext>
            </a:extLst>
          </p:cNvPr>
          <p:cNvSpPr txBox="1"/>
          <p:nvPr/>
        </p:nvSpPr>
        <p:spPr>
          <a:xfrm>
            <a:off x="7580152" y="5843413"/>
            <a:ext cx="44741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i="1">
                <a:hlinkClick r:id="rId2"/>
              </a:rPr>
              <a:t>https://www.energialombardia.eu/cer/monitoraggio</a:t>
            </a:r>
            <a:endParaRPr lang="it-IT" sz="1400" i="1"/>
          </a:p>
        </p:txBody>
      </p:sp>
      <p:pic>
        <p:nvPicPr>
          <p:cNvPr id="12" name="Elemento grafico 11" descr="Gesto doppio tocco contorno">
            <a:extLst>
              <a:ext uri="{FF2B5EF4-FFF2-40B4-BE49-F238E27FC236}">
                <a16:creationId xmlns:a16="http://schemas.microsoft.com/office/drawing/2014/main" xmlns="" id="{7E730CCE-0895-47E9-CD23-D441F92E0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5400000">
            <a:off x="6948155" y="5728793"/>
            <a:ext cx="598563" cy="598563"/>
          </a:xfrm>
          <a:prstGeom prst="rect">
            <a:avLst/>
          </a:prstGeom>
        </p:spPr>
      </p:pic>
      <p:sp>
        <p:nvSpPr>
          <p:cNvPr id="6" name="Freccia in giù 5">
            <a:extLst>
              <a:ext uri="{FF2B5EF4-FFF2-40B4-BE49-F238E27FC236}">
                <a16:creationId xmlns:a16="http://schemas.microsoft.com/office/drawing/2014/main" xmlns="" id="{DF878694-09B3-837E-FF69-A09AA04F4823}"/>
              </a:ext>
            </a:extLst>
          </p:cNvPr>
          <p:cNvSpPr/>
          <p:nvPr/>
        </p:nvSpPr>
        <p:spPr>
          <a:xfrm>
            <a:off x="9278932" y="4688594"/>
            <a:ext cx="462117" cy="550606"/>
          </a:xfrm>
          <a:prstGeom prst="down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testo 5">
            <a:extLst>
              <a:ext uri="{FF2B5EF4-FFF2-40B4-BE49-F238E27FC236}">
                <a16:creationId xmlns:a16="http://schemas.microsoft.com/office/drawing/2014/main" xmlns="" id="{AEEE12F7-B56B-9651-0AA4-E8A013FBDA98}"/>
              </a:ext>
            </a:extLst>
          </p:cNvPr>
          <p:cNvSpPr txBox="1">
            <a:spLocks/>
          </p:cNvSpPr>
          <p:nvPr/>
        </p:nvSpPr>
        <p:spPr>
          <a:xfrm>
            <a:off x="8114046" y="5319487"/>
            <a:ext cx="2791891" cy="370084"/>
          </a:xfrm>
          <a:prstGeom prst="roundRect">
            <a:avLst/>
          </a:prstGeom>
          <a:ln>
            <a:solidFill>
              <a:srgbClr val="00863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45720" rIns="91440" bIns="45720" rtlCol="0">
            <a:noAutofit/>
          </a:bodyPr>
          <a:lstStyle>
            <a:lvl1pPr marL="0" indent="0" algn="l" defTabSz="457189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Font typeface="Arial"/>
              <a:buNone/>
              <a:tabLst/>
              <a:defRPr sz="20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149" indent="-182558" algn="l" defTabSz="457189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Font typeface="Arial"/>
              <a:buChar char="–"/>
              <a:tabLst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93740" indent="-180970" algn="l" defTabSz="457189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tabLst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44569" indent="-174621" algn="l" defTabSz="457189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Font typeface="Arial"/>
              <a:buChar char="–"/>
              <a:tabLst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601748" indent="-174621" algn="l" defTabSz="457189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Font typeface="Arial"/>
              <a:buChar char="»"/>
              <a:tabLst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 b="1">
                <a:solidFill>
                  <a:schemeClr val="tx1">
                    <a:lumMod val="75000"/>
                  </a:schemeClr>
                </a:solidFill>
              </a:rPr>
              <a:t>Mappatura delle CER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0F80AFF6-BAF6-1CF3-3985-40DE14827B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892" y="879495"/>
            <a:ext cx="6408415" cy="5220000"/>
          </a:xfrm>
          <a:prstGeom prst="rect">
            <a:avLst/>
          </a:prstGeom>
          <a:ln>
            <a:noFill/>
          </a:ln>
          <a:effectLst>
            <a:outerShdw blurRad="190500" dist="635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magine 12" descr="Immagine che contiene Carattere, Elementi grafici, logo, design&#10;&#10;Il contenuto generato dall'IA potrebbe non essere corretto.">
            <a:extLst>
              <a:ext uri="{FF2B5EF4-FFF2-40B4-BE49-F238E27FC236}">
                <a16:creationId xmlns:a16="http://schemas.microsoft.com/office/drawing/2014/main" xmlns="" id="{D353C612-9DF1-25C5-6F44-CDD4F0C28B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007" y="6480768"/>
            <a:ext cx="1096153" cy="275314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47548392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modello, quadrato, arte, Simmetria&#10;&#10;Descrizione generata automaticamente">
            <a:extLst>
              <a:ext uri="{FF2B5EF4-FFF2-40B4-BE49-F238E27FC236}">
                <a16:creationId xmlns:a16="http://schemas.microsoft.com/office/drawing/2014/main" xmlns="" id="{DF6C01C6-BE0F-B7F9-B0BA-BFA7A11FE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67" y="4078941"/>
            <a:ext cx="2287846" cy="2287846"/>
          </a:xfrm>
          <a:prstGeom prst="rect">
            <a:avLst/>
          </a:prstGeom>
        </p:spPr>
      </p:pic>
      <p:pic>
        <p:nvPicPr>
          <p:cNvPr id="3" name="Immagine 2" descr="Immagine che contiene Carattere, Elementi grafici, logo, design&#10;&#10;Il contenuto generato dall'IA potrebbe non essere corretto.">
            <a:extLst>
              <a:ext uri="{FF2B5EF4-FFF2-40B4-BE49-F238E27FC236}">
                <a16:creationId xmlns:a16="http://schemas.microsoft.com/office/drawing/2014/main" xmlns="" id="{D353C612-9DF1-25C5-6F44-CDD4F0C28B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7" y="1708030"/>
            <a:ext cx="2170153" cy="545064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634761848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ema_cover">
  <a:themeElements>
    <a:clrScheme name="ARIA">
      <a:dk1>
        <a:srgbClr val="3C3C3B"/>
      </a:dk1>
      <a:lt1>
        <a:srgbClr val="FFFFFF"/>
      </a:lt1>
      <a:dk2>
        <a:srgbClr val="297A38"/>
      </a:dk2>
      <a:lt2>
        <a:srgbClr val="FFFFFF"/>
      </a:lt2>
      <a:accent1>
        <a:srgbClr val="297A38"/>
      </a:accent1>
      <a:accent2>
        <a:srgbClr val="0071BB"/>
      </a:accent2>
      <a:accent3>
        <a:srgbClr val="E0E721"/>
      </a:accent3>
      <a:accent4>
        <a:srgbClr val="00A13A"/>
      </a:accent4>
      <a:accent5>
        <a:srgbClr val="0059B3"/>
      </a:accent5>
      <a:accent6>
        <a:srgbClr val="BAC5C6"/>
      </a:accent6>
      <a:hlink>
        <a:srgbClr val="0972FF"/>
      </a:hlink>
      <a:folHlink>
        <a:srgbClr val="3C3C3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Schema_cover">
  <a:themeElements>
    <a:clrScheme name="ARIA">
      <a:dk1>
        <a:srgbClr val="3C3C3B"/>
      </a:dk1>
      <a:lt1>
        <a:srgbClr val="FFFFFF"/>
      </a:lt1>
      <a:dk2>
        <a:srgbClr val="297A38"/>
      </a:dk2>
      <a:lt2>
        <a:srgbClr val="FFFFFF"/>
      </a:lt2>
      <a:accent1>
        <a:srgbClr val="297A38"/>
      </a:accent1>
      <a:accent2>
        <a:srgbClr val="0071BB"/>
      </a:accent2>
      <a:accent3>
        <a:srgbClr val="E0E721"/>
      </a:accent3>
      <a:accent4>
        <a:srgbClr val="00A13A"/>
      </a:accent4>
      <a:accent5>
        <a:srgbClr val="0059B3"/>
      </a:accent5>
      <a:accent6>
        <a:srgbClr val="BAC5C6"/>
      </a:accent6>
      <a:hlink>
        <a:srgbClr val="0972FF"/>
      </a:hlink>
      <a:folHlink>
        <a:srgbClr val="3C3C3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543</Words>
  <Application>Microsoft Office PowerPoint</Application>
  <PresentationFormat>Widescreen</PresentationFormat>
  <Paragraphs>52</Paragraphs>
  <Slides>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Aptos</vt:lpstr>
      <vt:lpstr>Arial</vt:lpstr>
      <vt:lpstr>Calibri</vt:lpstr>
      <vt:lpstr>Open Sans</vt:lpstr>
      <vt:lpstr>Schema_cover</vt:lpstr>
      <vt:lpstr>1_Schema_cover</vt:lpstr>
      <vt:lpstr>COME: gli incentivi e le forme di finanziamento Strumenti messi in campo dallo Stato, dalla Regione e le opportunità nel sistema creditizio e nel Project Financing</vt:lpstr>
      <vt:lpstr>Bandi regionali</vt:lpstr>
      <vt:lpstr>Il Nucleo Operativo CERL</vt:lpstr>
      <vt:lpstr>Mappatura e repository virtuale: mappa CER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Esempio di cover senza immagine</dc:title>
  <dc:creator>Costanzo Alice</dc:creator>
  <cp:lastModifiedBy>Alessandra Gallo</cp:lastModifiedBy>
  <cp:revision>4</cp:revision>
  <cp:lastPrinted>2025-05-21T07:35:39Z</cp:lastPrinted>
  <dcterms:created xsi:type="dcterms:W3CDTF">2024-10-12T13:44:12Z</dcterms:created>
  <dcterms:modified xsi:type="dcterms:W3CDTF">2025-06-19T14:03:20Z</dcterms:modified>
</cp:coreProperties>
</file>