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2" r:id="rId3"/>
  </p:sldMasterIdLst>
  <p:notesMasterIdLst>
    <p:notesMasterId r:id="rId41"/>
  </p:notesMasterIdLst>
  <p:sldIdLst>
    <p:sldId id="392" r:id="rId4"/>
    <p:sldId id="444" r:id="rId5"/>
    <p:sldId id="393" r:id="rId6"/>
    <p:sldId id="446" r:id="rId7"/>
    <p:sldId id="341" r:id="rId8"/>
    <p:sldId id="352" r:id="rId9"/>
    <p:sldId id="376" r:id="rId10"/>
    <p:sldId id="369" r:id="rId11"/>
    <p:sldId id="579" r:id="rId12"/>
    <p:sldId id="299" r:id="rId13"/>
    <p:sldId id="447" r:id="rId14"/>
    <p:sldId id="338" r:id="rId15"/>
    <p:sldId id="289" r:id="rId16"/>
    <p:sldId id="436" r:id="rId17"/>
    <p:sldId id="342" r:id="rId18"/>
    <p:sldId id="448" r:id="rId19"/>
    <p:sldId id="317" r:id="rId20"/>
    <p:sldId id="357" r:id="rId21"/>
    <p:sldId id="366" r:id="rId22"/>
    <p:sldId id="365" r:id="rId23"/>
    <p:sldId id="379" r:id="rId24"/>
    <p:sldId id="353" r:id="rId25"/>
    <p:sldId id="449" r:id="rId26"/>
    <p:sldId id="433" r:id="rId27"/>
    <p:sldId id="435" r:id="rId28"/>
    <p:sldId id="307" r:id="rId29"/>
    <p:sldId id="310" r:id="rId30"/>
    <p:sldId id="313" r:id="rId31"/>
    <p:sldId id="314" r:id="rId32"/>
    <p:sldId id="437" r:id="rId33"/>
    <p:sldId id="440" r:id="rId34"/>
    <p:sldId id="441" r:id="rId35"/>
    <p:sldId id="443" r:id="rId36"/>
    <p:sldId id="381" r:id="rId37"/>
    <p:sldId id="438" r:id="rId38"/>
    <p:sldId id="442" r:id="rId39"/>
    <p:sldId id="578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AA69-4CF6-4D11-8D0C-1EDA98ECA48D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C2768-B6CB-4910-9B3B-6ED6B76FBF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79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>
            <a:extLst>
              <a:ext uri="{FF2B5EF4-FFF2-40B4-BE49-F238E27FC236}">
                <a16:creationId xmlns:a16="http://schemas.microsoft.com/office/drawing/2014/main" id="{F3F4E296-0D98-420C-BD26-7F7EF049A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Segnaposto note 2">
            <a:extLst>
              <a:ext uri="{FF2B5EF4-FFF2-40B4-BE49-F238E27FC236}">
                <a16:creationId xmlns:a16="http://schemas.microsoft.com/office/drawing/2014/main" id="{2B7B4928-8F6E-441C-86AD-D7FC150EF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8068" name="Segnaposto numero diapositiva 3">
            <a:extLst>
              <a:ext uri="{FF2B5EF4-FFF2-40B4-BE49-F238E27FC236}">
                <a16:creationId xmlns:a16="http://schemas.microsoft.com/office/drawing/2014/main" id="{8C379582-160F-4DE6-8C33-1581579BD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87F789-6BD2-4EF9-8524-FBABEDB50E9B}" type="slidenum">
              <a:rPr lang="de-DE" altLang="it-IT" sz="1200"/>
              <a:pPr/>
              <a:t>8</a:t>
            </a:fld>
            <a:endParaRPr lang="de-DE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10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59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CE8B2-EE19-495A-A3B9-354BC60B5C7C}" type="slidenum">
              <a:rPr kumimoji="0" lang="de-DE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99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624316DD-FCA4-462B-8819-A33F2D6B9F2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B00EF17-3F41-464E-AFB1-604F1441FB73}" type="slidenum"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lnSpc>
                  <a:spcPct val="93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37</a:t>
            </a:fld>
            <a:endParaRPr lang="it-IT" altLang="it-IT" sz="2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0BBA1ED9-B8CA-4400-A41E-7CBF9267B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909033E0-D355-46A2-8954-0C8BC5D7C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044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380C3-3552-4153-91D6-262BFBE5C0DC}" type="slidenum">
              <a:rPr kumimoji="0" lang="de-DE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0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6020" name="Segnaposto numero diapositiva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8900572-FB3C-4284-8395-C16AF790C2F2}" type="slidenum">
              <a:rPr lang="de-DE" altLang="it-IT" sz="1200"/>
              <a:pPr algn="r">
                <a:spcBef>
                  <a:spcPct val="0"/>
                </a:spcBef>
              </a:pPr>
              <a:t>12</a:t>
            </a:fld>
            <a:endParaRPr lang="de-DE" altLang="it-IT" sz="1200"/>
          </a:p>
        </p:txBody>
      </p:sp>
    </p:spTree>
    <p:extLst>
      <p:ext uri="{BB962C8B-B14F-4D97-AF65-F5344CB8AC3E}">
        <p14:creationId xmlns:p14="http://schemas.microsoft.com/office/powerpoint/2010/main" val="14033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809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DDF140-FDA2-42D4-891C-2EF994C46706}" type="slidenum">
              <a:rPr lang="de-DE" altLang="it-IT" sz="1200"/>
              <a:pPr/>
              <a:t>13</a:t>
            </a:fld>
            <a:endParaRPr lang="de-DE" altLang="it-IT" sz="1200"/>
          </a:p>
        </p:txBody>
      </p:sp>
    </p:spTree>
    <p:extLst>
      <p:ext uri="{BB962C8B-B14F-4D97-AF65-F5344CB8AC3E}">
        <p14:creationId xmlns:p14="http://schemas.microsoft.com/office/powerpoint/2010/main" val="360410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3063" y="719138"/>
            <a:ext cx="6142037" cy="3455987"/>
          </a:xfrm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91025"/>
            <a:ext cx="5027613" cy="4171950"/>
          </a:xfrm>
        </p:spPr>
        <p:txBody>
          <a:bodyPr lIns="90189" tIns="45094" rIns="90189" bIns="45094"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86577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8F2C2-41E3-45D4-ADCD-A31BC57F539C}" type="slidenum">
              <a:rPr lang="en-US" altLang="it-IT"/>
              <a:pPr/>
              <a:t>18</a:t>
            </a:fld>
            <a:endParaRPr lang="en-US" altLang="it-IT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34963" y="269875"/>
            <a:ext cx="4756151" cy="267652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3013075"/>
            <a:ext cx="6219825" cy="5641975"/>
          </a:xfrm>
        </p:spPr>
        <p:txBody>
          <a:bodyPr/>
          <a:lstStyle/>
          <a:p>
            <a:r>
              <a:rPr lang="en-US" altLang="it-IT"/>
              <a:t>DISCUSSION</a:t>
            </a:r>
          </a:p>
          <a:p>
            <a:pPr lvl="1"/>
            <a:r>
              <a:rPr lang="en-US" altLang="it-IT"/>
              <a:t>Morbidity for a number of health conditions increases with increasing body weight.</a:t>
            </a:r>
          </a:p>
          <a:p>
            <a:pPr lvl="1"/>
            <a:r>
              <a:rPr lang="en-US" altLang="it-IT"/>
              <a:t>A number of epidemiological studies also indicate that mortality begins to increase with increasing body weight.</a:t>
            </a:r>
          </a:p>
          <a:p>
            <a:pPr>
              <a:buFontTx/>
              <a:buChar char="•"/>
            </a:pPr>
            <a:endParaRPr lang="en-US" altLang="it-IT"/>
          </a:p>
          <a:p>
            <a:pPr>
              <a:buFontTx/>
              <a:buChar char="•"/>
            </a:pPr>
            <a:endParaRPr lang="en-US" altLang="it-IT"/>
          </a:p>
          <a:p>
            <a:endParaRPr lang="en-US" altLang="it-IT"/>
          </a:p>
          <a:p>
            <a:endParaRPr lang="en-US" altLang="it-IT" b="1"/>
          </a:p>
        </p:txBody>
      </p:sp>
    </p:spTree>
    <p:extLst>
      <p:ext uri="{BB962C8B-B14F-4D97-AF65-F5344CB8AC3E}">
        <p14:creationId xmlns:p14="http://schemas.microsoft.com/office/powerpoint/2010/main" val="101854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8A010DB-B3FE-4981-9FFC-6B4BA0B33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91C26FB-DEF6-4D9C-8768-A7A9353E3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>
            <a:extLst>
              <a:ext uri="{FF2B5EF4-FFF2-40B4-BE49-F238E27FC236}">
                <a16:creationId xmlns:a16="http://schemas.microsoft.com/office/drawing/2014/main" id="{DC4D4AB1-34EC-4D2C-B003-73A9A14B2A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Segnaposto note 2">
            <a:extLst>
              <a:ext uri="{FF2B5EF4-FFF2-40B4-BE49-F238E27FC236}">
                <a16:creationId xmlns:a16="http://schemas.microsoft.com/office/drawing/2014/main" id="{D7881042-DD1C-4DC3-9D52-EB1906B8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01380" name="Segnaposto numero diapositiva 3">
            <a:extLst>
              <a:ext uri="{FF2B5EF4-FFF2-40B4-BE49-F238E27FC236}">
                <a16:creationId xmlns:a16="http://schemas.microsoft.com/office/drawing/2014/main" id="{A184DE16-B436-4F15-B6F5-0DB6C8D5D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07CD4A-D6BA-4B92-8EC9-C41B53C200B2}" type="slidenum">
              <a:rPr lang="de-DE" altLang="it-IT" sz="1200"/>
              <a:pPr/>
              <a:t>25</a:t>
            </a:fld>
            <a:endParaRPr lang="de-DE" altLang="it-I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044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380C3-3552-4153-91D6-262BFBE5C0DC}" type="slidenum">
              <a:rPr kumimoji="0" lang="de-DE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4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65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00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08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el_b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12090400" y="6019800"/>
            <a:ext cx="101600" cy="76200"/>
          </a:xfrm>
          <a:prstGeom prst="rect">
            <a:avLst/>
          </a:prstGeom>
          <a:solidFill>
            <a:srgbClr val="227BB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99017" y="5397500"/>
            <a:ext cx="4978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- on behalf of the IDEFICS consortium -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4101" y="6502400"/>
            <a:ext cx="6769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﻿Funded by the EC, FP 6, Contract No. 016181 (FOOD)</a:t>
            </a:r>
          </a:p>
        </p:txBody>
      </p:sp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9144000" y="685800"/>
            <a:ext cx="101600" cy="76200"/>
          </a:xfrm>
          <a:prstGeom prst="rect">
            <a:avLst/>
          </a:prstGeom>
          <a:solidFill>
            <a:srgbClr val="F18900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0" y="0"/>
            <a:ext cx="101600" cy="76200"/>
          </a:xfrm>
          <a:prstGeom prst="rect">
            <a:avLst/>
          </a:prstGeom>
          <a:solidFill>
            <a:srgbClr val="88B530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9017" y="1438276"/>
            <a:ext cx="10972800" cy="3286125"/>
          </a:xfrm>
        </p:spPr>
        <p:txBody>
          <a:bodyPr anchor="t"/>
          <a:lstStyle>
            <a:lvl1pPr>
              <a:lnSpc>
                <a:spcPts val="5200"/>
              </a:lnSpc>
              <a:defRPr sz="5500" b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018" y="5037138"/>
            <a:ext cx="10862733" cy="205184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538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C1998784-B9E6-4B47-927D-C12084B7DD1C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75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4099123"/>
            <a:ext cx="103632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43B76906-58D7-486F-BC7B-9ADE90429C42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33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9018" y="1438276"/>
            <a:ext cx="5228167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30385" y="1438276"/>
            <a:ext cx="5228167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E8A93EF9-AE0D-4266-9109-AB7F05AAB219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13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436211"/>
            <a:ext cx="5386917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436211"/>
            <a:ext cx="538903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129FD7F4-B667-4277-81BB-53853E83A14D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52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E55D3254-DA00-4A65-8185-AED4DB0C2399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827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42E8B1C8-8669-4FD2-935B-7E657F5B996E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10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68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426C6FD7-505C-46EC-9DD4-DD3933494572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6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749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D42A8EF3-D156-4B3B-9E2F-A7E547FBA0BA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55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09701" y="1438276"/>
            <a:ext cx="9848850" cy="143351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2E7CC722-97C5-4F10-AB80-9C17FFA6EED6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20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3667" y="100014"/>
            <a:ext cx="2664884" cy="27717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82143" y="100014"/>
            <a:ext cx="2308324" cy="27717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A154584D-DAB6-4F35-A508-7706149591EE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4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00014"/>
            <a:ext cx="7630584" cy="9667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99018" y="1438276"/>
            <a:ext cx="5228167" cy="1785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030385" y="1438276"/>
            <a:ext cx="5228167" cy="1785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030385" y="2230438"/>
            <a:ext cx="5228167" cy="1785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151B4F96-4717-4801-8D88-FD497825ED16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15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00014"/>
            <a:ext cx="7630584" cy="9667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99018" y="1438276"/>
            <a:ext cx="5228167" cy="1785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30385" y="1438276"/>
            <a:ext cx="5228167" cy="338554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FBB75275-EF4F-47A0-8B6A-29CDDE36B6E3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202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8648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28872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31533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295400"/>
            <a:ext cx="5486400" cy="4953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486400" cy="4953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51000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8945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064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732537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2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58112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6221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2080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90000" y="228600"/>
            <a:ext cx="2794000" cy="6019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8178800" cy="6019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4382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42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32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1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00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1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17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30E5-E6A5-4B71-B4E7-B3C124BEBF6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70F0-ACBD-448C-9300-222B4B703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6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Text_b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623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0014"/>
            <a:ext cx="7630584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/>
              <a:t>Mastertitelformat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4100" y="6503988"/>
            <a:ext cx="6011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rgbClr val="495C4E"/>
                </a:solidFill>
                <a:latin typeface="Helvetica 55 Roman" pitchFamily="1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B2C741D2-0BC3-4CC7-B874-E7D914689EC2}" type="slidenum">
              <a:rPr lang="de-DE" altLang="it-IT" smtClean="0">
                <a:ea typeface="ＭＳ Ｐゴシック" panose="020B0600070205080204" pitchFamily="34" charset="-128"/>
              </a:rPr>
              <a:pPr eaLnBrk="0" fontAlgn="base" hangingPunct="0">
                <a:spcAft>
                  <a:spcPct val="0"/>
                </a:spcAft>
              </a:pPr>
              <a:t>‹N›</a:t>
            </a:fld>
            <a:endParaRPr lang="de-DE" altLang="it-IT">
              <a:ea typeface="ＭＳ Ｐゴシック" panose="020B0600070205080204" pitchFamily="34" charset="-128"/>
            </a:endParaRPr>
          </a:p>
        </p:txBody>
      </p:sp>
      <p:sp>
        <p:nvSpPr>
          <p:cNvPr id="1741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018" y="1438276"/>
            <a:ext cx="1065953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it-IT"/>
              <a:t>Mastertextformat bearbeiten</a:t>
            </a:r>
          </a:p>
          <a:p>
            <a:pPr lvl="1"/>
            <a:r>
              <a:rPr lang="de-DE" altLang="it-IT"/>
              <a:t>Zweite Ebene</a:t>
            </a:r>
          </a:p>
          <a:p>
            <a:pPr lvl="2"/>
            <a:r>
              <a:rPr lang="de-DE" altLang="it-IT"/>
              <a:t>Dritte Ebene</a:t>
            </a:r>
          </a:p>
          <a:p>
            <a:pPr lvl="3"/>
            <a:r>
              <a:rPr lang="de-DE" altLang="it-IT"/>
              <a:t>Vierte Ebene</a:t>
            </a:r>
          </a:p>
          <a:p>
            <a:pPr lvl="4"/>
            <a:r>
              <a:rPr lang="de-DE" altLang="it-IT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62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ts val="22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rgbClr val="495C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b="1">
          <a:solidFill>
            <a:srgbClr val="495C4E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rgbClr val="495C4E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b="1">
          <a:solidFill>
            <a:srgbClr val="495C4E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>
          <a:solidFill>
            <a:srgbClr val="495C4E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495C4E"/>
          </a:solidFill>
          <a:latin typeface="+mn-lt"/>
          <a:ea typeface="ＭＳ Ｐゴシック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495C4E"/>
          </a:solidFill>
          <a:latin typeface="+mn-lt"/>
          <a:ea typeface="ＭＳ Ｐゴシック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495C4E"/>
          </a:solidFill>
          <a:latin typeface="+mn-lt"/>
          <a:ea typeface="ＭＳ Ｐゴシック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495C4E"/>
          </a:solidFill>
          <a:latin typeface="+mn-lt"/>
          <a:ea typeface="ＭＳ Ｐゴシック" pitchFamily="34" charset="-128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8"/>
          <a:stretch>
            <a:fillRect/>
          </a:stretch>
        </p:blipFill>
        <p:spPr bwMode="auto">
          <a:xfrm>
            <a:off x="0" y="1"/>
            <a:ext cx="12194117" cy="6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066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95400"/>
            <a:ext cx="11176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308232" name="Rectangle 8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308234" name="Picture 10" descr="WHO-EN-BW-H"/>
          <p:cNvPicPr>
            <a:picLocks noChangeAspect="1" noChangeArrowheads="1"/>
          </p:cNvPicPr>
          <p:nvPr userDrawn="1"/>
        </p:nvPicPr>
        <p:blipFill>
          <a:blip r:embed="rId1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24601"/>
            <a:ext cx="2133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35" name="Rectangle 11"/>
          <p:cNvSpPr>
            <a:spLocks noChangeArrowheads="1"/>
          </p:cNvSpPr>
          <p:nvPr userDrawn="1"/>
        </p:nvSpPr>
        <p:spPr bwMode="auto">
          <a:xfrm>
            <a:off x="203201" y="6477001"/>
            <a:ext cx="4838700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1042988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0700" algn="l" defTabSz="1042988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2988" algn="l" defTabSz="1042988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3688" algn="l" defTabSz="1042988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5975" algn="l" defTabSz="1042988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Health Statistics and Informatics</a:t>
            </a:r>
          </a:p>
        </p:txBody>
      </p:sp>
    </p:spTree>
    <p:extLst>
      <p:ext uri="{BB962C8B-B14F-4D97-AF65-F5344CB8AC3E}">
        <p14:creationId xmlns:p14="http://schemas.microsoft.com/office/powerpoint/2010/main" val="34477128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4A474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4A4743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4A4743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4A4743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4A4743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A4743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A4743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A4743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A4743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rgbClr val="4A474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rgbClr val="4A474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rgbClr val="4A474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rgbClr val="4A474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800" kern="1200">
          <a:solidFill>
            <a:srgbClr val="4A47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epicentro.iss.it/okkioallasalute/img/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entrez/eutils/elink.fcgi?dbfrom=pubmed&amp;retmode=ref&amp;cmd=prlinks&amp;id=25960160" TargetMode="External"/><Relationship Id="rId2" Type="http://schemas.openxmlformats.org/officeDocument/2006/relationships/hyperlink" Target="https://www.ncbi.nlm.nih.gov/pubmed/?term=Mongraw-Chaffin%20ML%5bAuthor%5d&amp;cauthor=true&amp;cauthor_uid=259601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84FD535-5A7E-4242-81A1-F7EA45741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4" t="18460" r="26728" b="33382"/>
          <a:stretch/>
        </p:blipFill>
        <p:spPr>
          <a:xfrm>
            <a:off x="0" y="0"/>
            <a:ext cx="9496426" cy="365886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779F4E4-ACFD-47BD-B4A1-4467B645D5CC}"/>
              </a:ext>
            </a:extLst>
          </p:cNvPr>
          <p:cNvSpPr/>
          <p:nvPr/>
        </p:nvSpPr>
        <p:spPr>
          <a:xfrm>
            <a:off x="3400426" y="5342572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 dirty="0"/>
              <a:t>Licia Iacoviello</a:t>
            </a:r>
          </a:p>
          <a:p>
            <a:pPr algn="ctr">
              <a:defRPr/>
            </a:pPr>
            <a:r>
              <a:rPr lang="it-IT" altLang="it-IT" b="1" dirty="0"/>
              <a:t>Centro di Ricerca in Epidemiologia e Medicina Preventiva Dipartimento di Medicina e Chirurgia</a:t>
            </a:r>
          </a:p>
          <a:p>
            <a:pPr algn="ctr">
              <a:defRPr/>
            </a:pPr>
            <a:r>
              <a:rPr lang="it-IT" altLang="it-IT" b="1" dirty="0"/>
              <a:t>Università dell’Insubria di Varese-Como.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F44FBE-F4EE-4738-918A-2711BCC72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8" t="24583" r="48359" b="60834"/>
          <a:stretch/>
        </p:blipFill>
        <p:spPr>
          <a:xfrm>
            <a:off x="6296759" y="3262469"/>
            <a:ext cx="5886450" cy="100012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9F62D34-2BB2-41C0-89DD-9581E8DE6B3B}"/>
              </a:ext>
            </a:extLst>
          </p:cNvPr>
          <p:cNvSpPr/>
          <p:nvPr/>
        </p:nvSpPr>
        <p:spPr>
          <a:xfrm>
            <a:off x="554643" y="4538819"/>
            <a:ext cx="11082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Montserrat-Bold"/>
              </a:rPr>
              <a:t>L’obesità dal bambino all’adulto, quale prevenzione</a:t>
            </a:r>
            <a:endParaRPr lang="it-IT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304800"/>
            <a:ext cx="10210800" cy="1181100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4000" dirty="0">
                <a:solidFill>
                  <a:srgbClr val="FF0000"/>
                </a:solidFill>
                <a:latin typeface="+mn-lt"/>
              </a:rPr>
              <a:t>L’OBESITA’ NEI BAMBINI ITALIANI:</a:t>
            </a:r>
            <a:br>
              <a:rPr lang="it-IT" altLang="it-IT" sz="4000" dirty="0">
                <a:solidFill>
                  <a:srgbClr val="FF0000"/>
                </a:solidFill>
                <a:latin typeface="+mn-lt"/>
              </a:rPr>
            </a:br>
            <a:r>
              <a:rPr lang="it-IT" altLang="it-IT" sz="4000" dirty="0" err="1">
                <a:solidFill>
                  <a:srgbClr val="FF0000"/>
                </a:solidFill>
                <a:latin typeface="+mn-lt"/>
              </a:rPr>
              <a:t>OKkio</a:t>
            </a:r>
            <a:r>
              <a:rPr lang="it-IT" altLang="it-IT" sz="4000" dirty="0">
                <a:solidFill>
                  <a:srgbClr val="FF0000"/>
                </a:solidFill>
                <a:latin typeface="+mn-lt"/>
              </a:rPr>
              <a:t> alla SALUTE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800226"/>
            <a:ext cx="8229600" cy="22159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altLang="it-IT" sz="1800" b="1"/>
              <a:t> </a:t>
            </a:r>
            <a:r>
              <a:rPr lang="it-IT" altLang="it-IT" sz="1800" i="1"/>
              <a:t>.</a:t>
            </a:r>
            <a:endParaRPr lang="it-IT" altLang="it-IT" sz="1800"/>
          </a:p>
        </p:txBody>
      </p:sp>
      <p:pic>
        <p:nvPicPr>
          <p:cNvPr id="56324" name="Picture 4" descr="http://www.epicentro.iss.it/okkioallasalute/img/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75" y="2016125"/>
            <a:ext cx="4914325" cy="39904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2" y="2016125"/>
            <a:ext cx="5037137" cy="399231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016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3D89774-CF09-4125-B7E1-A799B3B60744}"/>
              </a:ext>
            </a:extLst>
          </p:cNvPr>
          <p:cNvSpPr/>
          <p:nvPr/>
        </p:nvSpPr>
        <p:spPr>
          <a:xfrm>
            <a:off x="1581150" y="2109787"/>
            <a:ext cx="8553450" cy="263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COSA FAVORISCE L’OBESITA’?</a:t>
            </a:r>
          </a:p>
        </p:txBody>
      </p:sp>
    </p:spTree>
    <p:extLst>
      <p:ext uri="{BB962C8B-B14F-4D97-AF65-F5344CB8AC3E}">
        <p14:creationId xmlns:p14="http://schemas.microsoft.com/office/powerpoint/2010/main" val="326003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19288" y="115889"/>
            <a:ext cx="5256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Predispozione genetica all’obesità: un paradigma</a:t>
            </a:r>
            <a:endParaRPr lang="it-IT" altLang="it-IT" b="1">
              <a:solidFill>
                <a:schemeClr val="bg1"/>
              </a:solidFill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774951" y="5516564"/>
            <a:ext cx="497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/>
              <a:t>Modified from Bouchard C &amp; Perusse L, The Genetics of Obesity, In E. Ferrannini ed, </a:t>
            </a:r>
          </a:p>
          <a:p>
            <a:pPr>
              <a:spcBef>
                <a:spcPct val="0"/>
              </a:spcBef>
            </a:pPr>
            <a:r>
              <a:rPr lang="it-IT" altLang="it-IT" sz="1000"/>
              <a:t>International Textbook of Diabetes Mellitus, 3rd Edition, Wiley, 2004 </a:t>
            </a:r>
          </a:p>
        </p:txBody>
      </p:sp>
      <p:pic>
        <p:nvPicPr>
          <p:cNvPr id="37892" name="Picture 5" descr="forn509l[1] 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081089"/>
            <a:ext cx="72739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4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9513" y="587762"/>
            <a:ext cx="4680005" cy="1010451"/>
          </a:xfrm>
        </p:spPr>
        <p:txBody>
          <a:bodyPr>
            <a:normAutofit/>
          </a:bodyPr>
          <a:lstStyle/>
          <a:p>
            <a:r>
              <a:rPr lang="it-IT" altLang="it-IT" sz="3600" b="1" dirty="0">
                <a:solidFill>
                  <a:srgbClr val="FF0000"/>
                </a:solidFill>
              </a:rPr>
              <a:t>BOTERO E L’OBESITA’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460" y="1869000"/>
            <a:ext cx="5472113" cy="4429125"/>
          </a:xfrm>
          <a:noFill/>
        </p:spPr>
      </p:pic>
    </p:spTree>
    <p:extLst>
      <p:ext uri="{BB962C8B-B14F-4D97-AF65-F5344CB8AC3E}">
        <p14:creationId xmlns:p14="http://schemas.microsoft.com/office/powerpoint/2010/main" val="380590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2D04D-D1DC-4525-8D5B-3F178902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441326"/>
            <a:ext cx="7953375" cy="10922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FATTORI DI RISCHIO DELL’OBESITA’</a:t>
            </a:r>
          </a:p>
        </p:txBody>
      </p:sp>
      <p:pic>
        <p:nvPicPr>
          <p:cNvPr id="22530" name="Picture 2" descr="Visualizza immagine di origine">
            <a:extLst>
              <a:ext uri="{FF2B5EF4-FFF2-40B4-BE49-F238E27FC236}">
                <a16:creationId xmlns:a16="http://schemas.microsoft.com/office/drawing/2014/main" id="{FE4C82C5-DE85-4C58-8BBA-74CDE9E65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4" t="-802"/>
          <a:stretch/>
        </p:blipFill>
        <p:spPr bwMode="auto">
          <a:xfrm>
            <a:off x="666750" y="1819275"/>
            <a:ext cx="4370582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Risultato immagine per Homer Simposon Sedentario">
            <a:extLst>
              <a:ext uri="{FF2B5EF4-FFF2-40B4-BE49-F238E27FC236}">
                <a16:creationId xmlns:a16="http://schemas.microsoft.com/office/drawing/2014/main" id="{D022B184-2C71-4F94-A9CB-94013787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32" y="4160044"/>
            <a:ext cx="3343275" cy="2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isultato immagine per Vita Sedentaria Illustrazione">
            <a:extLst>
              <a:ext uri="{FF2B5EF4-FFF2-40B4-BE49-F238E27FC236}">
                <a16:creationId xmlns:a16="http://schemas.microsoft.com/office/drawing/2014/main" id="{11C68E13-BDBD-4437-AEF5-39516038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01" y="1269205"/>
            <a:ext cx="3269862" cy="34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5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LA PREVALENZA DELL’OBESITA’ DIPENDE DALLO STATO SOCIOECONOMICO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7" t="37350" r="43182" b="11120"/>
          <a:stretch/>
        </p:blipFill>
        <p:spPr>
          <a:xfrm>
            <a:off x="314408" y="2024743"/>
            <a:ext cx="5390984" cy="4649107"/>
          </a:xfrm>
          <a:prstGeom prst="rect">
            <a:avLst/>
          </a:prstGeom>
        </p:spPr>
      </p:pic>
      <p:pic>
        <p:nvPicPr>
          <p:cNvPr id="20482" name="Picture 2" descr="Visualizza immagine di origine">
            <a:extLst>
              <a:ext uri="{FF2B5EF4-FFF2-40B4-BE49-F238E27FC236}">
                <a16:creationId xmlns:a16="http://schemas.microsoft.com/office/drawing/2014/main" id="{F8721BA9-A8D0-4202-9D36-6A009F04D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53" y="2503033"/>
            <a:ext cx="5166431" cy="41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95EFAC2-0FF5-4889-BC2C-D2E57F18DE74}"/>
              </a:ext>
            </a:extLst>
          </p:cNvPr>
          <p:cNvSpPr/>
          <p:nvPr/>
        </p:nvSpPr>
        <p:spPr>
          <a:xfrm>
            <a:off x="2379086" y="1655411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TRA LE NAZIONI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375D0E-2AB3-4339-B60B-EF65F170B864}"/>
              </a:ext>
            </a:extLst>
          </p:cNvPr>
          <p:cNvSpPr/>
          <p:nvPr/>
        </p:nvSpPr>
        <p:spPr>
          <a:xfrm>
            <a:off x="7863585" y="1690688"/>
            <a:ext cx="294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ALL’INTERNO DELLE NAZIONI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20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3D89774-CF09-4125-B7E1-A799B3B60744}"/>
              </a:ext>
            </a:extLst>
          </p:cNvPr>
          <p:cNvSpPr/>
          <p:nvPr/>
        </p:nvSpPr>
        <p:spPr>
          <a:xfrm>
            <a:off x="1581150" y="2109787"/>
            <a:ext cx="8553450" cy="263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QUALI SONO I DANNI DELL’OBESITA’?</a:t>
            </a:r>
          </a:p>
        </p:txBody>
      </p:sp>
    </p:spTree>
    <p:extLst>
      <p:ext uri="{BB962C8B-B14F-4D97-AF65-F5344CB8AC3E}">
        <p14:creationId xmlns:p14="http://schemas.microsoft.com/office/powerpoint/2010/main" val="345909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11058525" cy="981075"/>
          </a:xfrm>
        </p:spPr>
        <p:txBody>
          <a:bodyPr/>
          <a:lstStyle/>
          <a:p>
            <a:pPr algn="ctr"/>
            <a:r>
              <a:rPr lang="en-GB" altLang="it-IT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IMPATTO DELL’OBESITA’ SULLA MORTALITA’ E SULLA DISABILITA’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752600"/>
            <a:ext cx="4425950" cy="4089400"/>
          </a:xfrm>
          <a:solidFill>
            <a:srgbClr val="FFFFCC"/>
          </a:solidFill>
        </p:spPr>
        <p:txBody>
          <a:bodyPr/>
          <a:lstStyle/>
          <a:p>
            <a:pPr marL="457200" indent="-457200">
              <a:lnSpc>
                <a:spcPct val="80000"/>
              </a:lnSpc>
              <a:spcAft>
                <a:spcPct val="20000"/>
              </a:spcAft>
              <a:buNone/>
              <a:tabLst>
                <a:tab pos="4041775" algn="r"/>
              </a:tabLst>
            </a:pPr>
            <a:r>
              <a:rPr lang="en-GB" altLang="it-IT" sz="1600" b="1" dirty="0"/>
              <a:t>                                                             %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High blood pressure	      12.8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Tobacco use	8.7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High blood glucose 	   5.8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Physical inactivity	   5.5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 err="1">
                <a:solidFill>
                  <a:srgbClr val="FF0000"/>
                </a:solidFill>
              </a:rPr>
              <a:t>Obesità</a:t>
            </a:r>
            <a:r>
              <a:rPr lang="en-GB" altLang="it-IT" sz="1600" b="1" dirty="0"/>
              <a:t>	   4.8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High cholesterol 	   4.5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Unsafe sex  	    4.0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Alcohol use	3.8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Childhood underweight	   3.8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r>
              <a:rPr lang="en-GB" altLang="it-IT" sz="1600" b="1" dirty="0"/>
              <a:t>Indoor smoke from solid fuels   3.3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</a:pPr>
            <a:endParaRPr lang="en-GB" altLang="it-IT" sz="1600" b="1" dirty="0"/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6326" y="1752600"/>
            <a:ext cx="4511675" cy="4038600"/>
          </a:xfrm>
          <a:solidFill>
            <a:srgbClr val="CCECFF"/>
          </a:solidFill>
        </p:spPr>
        <p:txBody>
          <a:bodyPr/>
          <a:lstStyle/>
          <a:p>
            <a:pPr marL="457200" indent="-457200">
              <a:lnSpc>
                <a:spcPct val="80000"/>
              </a:lnSpc>
              <a:spcAft>
                <a:spcPct val="20000"/>
              </a:spcAft>
              <a:buNone/>
              <a:tabLst>
                <a:tab pos="3997325" algn="r"/>
              </a:tabLst>
            </a:pPr>
            <a:r>
              <a:rPr lang="en-GB" altLang="it-IT" sz="1600" b="1" dirty="0"/>
              <a:t>                                                              %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Childhood underweight 	5.9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Unsafe sex	4.6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Alcohol use	4.5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Unsafe water, sanitation, hygiene 4.2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High blood pressure	3.7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Tobacco use	3.7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Suboptimal breastfeeding	 2.9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High blood glucose 	 2.7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/>
              <a:t>Indoor smoke from solid fuels	 2.7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r>
              <a:rPr lang="en-GB" altLang="it-IT" sz="1600" b="1" dirty="0" err="1">
                <a:solidFill>
                  <a:srgbClr val="FF0000"/>
                </a:solidFill>
              </a:rPr>
              <a:t>Obesità</a:t>
            </a:r>
            <a:r>
              <a:rPr lang="en-GB" altLang="it-IT" sz="1600" b="1" dirty="0">
                <a:solidFill>
                  <a:srgbClr val="FF0000"/>
                </a:solidFill>
              </a:rPr>
              <a:t> </a:t>
            </a:r>
            <a:r>
              <a:rPr lang="en-GB" altLang="it-IT" sz="1600" b="1" dirty="0"/>
              <a:t>	 2.3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</a:pPr>
            <a:endParaRPr lang="en-GB" altLang="it-IT" sz="1600" b="1" dirty="0"/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2370138" y="1371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it-IT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Attributable Mortality</a:t>
            </a: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7092950" y="13716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it-IT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Attributable DALYs</a:t>
            </a:r>
          </a:p>
        </p:txBody>
      </p:sp>
    </p:spTree>
    <p:extLst>
      <p:ext uri="{BB962C8B-B14F-4D97-AF65-F5344CB8AC3E}">
        <p14:creationId xmlns:p14="http://schemas.microsoft.com/office/powerpoint/2010/main" val="337751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1150" y="171616"/>
            <a:ext cx="8953500" cy="847559"/>
          </a:xfrm>
        </p:spPr>
        <p:txBody>
          <a:bodyPr>
            <a:noAutofit/>
          </a:bodyPr>
          <a:lstStyle/>
          <a:p>
            <a:r>
              <a:rPr lang="en-US" altLang="it-IT" sz="4000" b="1" dirty="0">
                <a:solidFill>
                  <a:srgbClr val="FF0000"/>
                </a:solidFill>
                <a:latin typeface="+mn-lt"/>
              </a:rPr>
              <a:t>IL RISCHIO DELL’OBESITA’ PER LA SALUTE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8901" y="1219199"/>
            <a:ext cx="7843299" cy="4776083"/>
          </a:xfrm>
        </p:spPr>
        <p:txBody>
          <a:bodyPr>
            <a:normAutofit/>
          </a:bodyPr>
          <a:lstStyle/>
          <a:p>
            <a:pPr lvl="1"/>
            <a:r>
              <a:rPr lang="en-US" altLang="it-IT" b="1" dirty="0" err="1"/>
              <a:t>Ipertensione</a:t>
            </a:r>
            <a:endParaRPr lang="en-US" altLang="it-IT" b="1" dirty="0"/>
          </a:p>
          <a:p>
            <a:pPr lvl="1"/>
            <a:r>
              <a:rPr lang="en-US" altLang="it-IT" b="1" dirty="0" err="1"/>
              <a:t>Dislipidemia</a:t>
            </a:r>
            <a:endParaRPr lang="en-US" altLang="it-IT" b="1" dirty="0"/>
          </a:p>
          <a:p>
            <a:pPr lvl="1"/>
            <a:r>
              <a:rPr lang="en-US" altLang="it-IT" b="1" dirty="0" err="1"/>
              <a:t>Diabete</a:t>
            </a:r>
            <a:r>
              <a:rPr lang="en-US" altLang="it-IT" b="1" dirty="0"/>
              <a:t> </a:t>
            </a:r>
            <a:r>
              <a:rPr lang="en-US" altLang="it-IT" b="1" dirty="0" err="1"/>
              <a:t>tipo</a:t>
            </a:r>
            <a:r>
              <a:rPr lang="en-US" altLang="it-IT" b="1" dirty="0"/>
              <a:t> 2</a:t>
            </a:r>
          </a:p>
          <a:p>
            <a:pPr lvl="1"/>
            <a:r>
              <a:rPr lang="en-US" altLang="it-IT" b="1" dirty="0" err="1"/>
              <a:t>Malattia</a:t>
            </a:r>
            <a:r>
              <a:rPr lang="en-US" altLang="it-IT" b="1" dirty="0"/>
              <a:t> </a:t>
            </a:r>
            <a:r>
              <a:rPr lang="en-US" altLang="it-IT" b="1" dirty="0" err="1"/>
              <a:t>coronarica</a:t>
            </a:r>
            <a:r>
              <a:rPr lang="en-US" altLang="it-IT" b="1" dirty="0"/>
              <a:t> </a:t>
            </a:r>
            <a:r>
              <a:rPr lang="en-US" altLang="it-IT" b="1" dirty="0" err="1"/>
              <a:t>ischemica</a:t>
            </a:r>
            <a:endParaRPr lang="en-US" altLang="it-IT" b="1" dirty="0"/>
          </a:p>
          <a:p>
            <a:pPr lvl="1"/>
            <a:r>
              <a:rPr lang="en-US" altLang="it-IT" b="1" dirty="0"/>
              <a:t>Ictus </a:t>
            </a:r>
            <a:r>
              <a:rPr lang="en-US" altLang="it-IT" b="1" dirty="0" err="1"/>
              <a:t>cerebrale</a:t>
            </a:r>
            <a:endParaRPr lang="en-US" altLang="it-IT" b="1" dirty="0"/>
          </a:p>
          <a:p>
            <a:pPr lvl="1"/>
            <a:r>
              <a:rPr lang="en-US" altLang="it-IT" b="1" dirty="0" err="1"/>
              <a:t>Tumori</a:t>
            </a:r>
            <a:r>
              <a:rPr lang="en-US" altLang="it-IT" b="1" dirty="0"/>
              <a:t> (</a:t>
            </a:r>
            <a:r>
              <a:rPr lang="en-US" altLang="it-IT" b="1" dirty="0" err="1"/>
              <a:t>endometrio</a:t>
            </a:r>
            <a:r>
              <a:rPr lang="en-US" altLang="it-IT" b="1" dirty="0"/>
              <a:t>, </a:t>
            </a:r>
            <a:r>
              <a:rPr lang="en-US" altLang="it-IT" b="1" dirty="0" err="1"/>
              <a:t>mammella</a:t>
            </a:r>
            <a:r>
              <a:rPr lang="en-US" altLang="it-IT" b="1" dirty="0"/>
              <a:t> e colon)</a:t>
            </a:r>
          </a:p>
          <a:p>
            <a:pPr lvl="1"/>
            <a:r>
              <a:rPr lang="en-US" altLang="it-IT" b="1" dirty="0" err="1"/>
              <a:t>Osteoporosi</a:t>
            </a:r>
            <a:endParaRPr lang="en-US" altLang="it-IT" b="1" dirty="0"/>
          </a:p>
          <a:p>
            <a:pPr lvl="1"/>
            <a:r>
              <a:rPr lang="en-US" altLang="it-IT" b="1" dirty="0" err="1"/>
              <a:t>Calcoli</a:t>
            </a:r>
            <a:r>
              <a:rPr lang="en-US" altLang="it-IT" b="1" dirty="0"/>
              <a:t> </a:t>
            </a:r>
            <a:r>
              <a:rPr lang="en-US" altLang="it-IT" b="1" dirty="0" err="1"/>
              <a:t>renali</a:t>
            </a:r>
            <a:r>
              <a:rPr lang="en-US" altLang="it-IT" b="1" dirty="0"/>
              <a:t>/</a:t>
            </a:r>
            <a:r>
              <a:rPr lang="en-US" altLang="it-IT" b="1" dirty="0" err="1"/>
              <a:t>Gotta</a:t>
            </a:r>
            <a:endParaRPr lang="en-US" altLang="it-IT" b="1" dirty="0"/>
          </a:p>
          <a:p>
            <a:pPr lvl="1"/>
            <a:r>
              <a:rPr lang="en-US" altLang="it-IT" b="1" dirty="0" err="1"/>
              <a:t>Depressione</a:t>
            </a:r>
            <a:endParaRPr lang="en-US" altLang="it-IT" b="1" dirty="0"/>
          </a:p>
          <a:p>
            <a:pPr lvl="1"/>
            <a:r>
              <a:rPr lang="en-US" altLang="it-IT" b="1" dirty="0" err="1"/>
              <a:t>Ridotta</a:t>
            </a:r>
            <a:r>
              <a:rPr lang="en-US" altLang="it-IT" b="1" dirty="0"/>
              <a:t> </a:t>
            </a:r>
            <a:r>
              <a:rPr lang="en-US" altLang="it-IT" b="1" dirty="0" err="1"/>
              <a:t>qualità</a:t>
            </a:r>
            <a:r>
              <a:rPr lang="en-US" altLang="it-IT" b="1" dirty="0"/>
              <a:t> </a:t>
            </a:r>
            <a:r>
              <a:rPr lang="en-US" altLang="it-IT" b="1" dirty="0" err="1"/>
              <a:t>della</a:t>
            </a:r>
            <a:r>
              <a:rPr lang="en-US" altLang="it-IT" b="1" dirty="0"/>
              <a:t> vita</a:t>
            </a:r>
          </a:p>
          <a:p>
            <a:pPr lvl="1"/>
            <a:r>
              <a:rPr lang="en-US" altLang="it-IT" b="1" dirty="0" err="1"/>
              <a:t>Deterioramento</a:t>
            </a:r>
            <a:r>
              <a:rPr lang="en-US" altLang="it-IT" b="1" dirty="0"/>
              <a:t> </a:t>
            </a:r>
            <a:r>
              <a:rPr lang="en-US" altLang="it-IT" b="1" dirty="0" err="1"/>
              <a:t>psico-sociale</a:t>
            </a:r>
            <a:endParaRPr lang="en-US" altLang="it-IT" b="1" dirty="0"/>
          </a:p>
          <a:p>
            <a:pPr lvl="1"/>
            <a:endParaRPr lang="en-US" altLang="it-IT" b="1" dirty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657350" y="6562726"/>
            <a:ext cx="7786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it-IT" sz="1000" b="1">
                <a:solidFill>
                  <a:srgbClr val="FFFFFF"/>
                </a:solidFill>
                <a:latin typeface="Arial" panose="020B0604020202020204" pitchFamily="34" charset="0"/>
              </a:rPr>
              <a:t>NIH-NHLBI. </a:t>
            </a:r>
            <a:r>
              <a:rPr lang="en-US" altLang="it-IT" sz="1000" b="1" i="1">
                <a:solidFill>
                  <a:srgbClr val="FFFFFF"/>
                </a:solidFill>
                <a:latin typeface="Arial" panose="020B0604020202020204" pitchFamily="34" charset="0"/>
              </a:rPr>
              <a:t>Clinical Guidelines on the Identification, Evaluation, and Treatment of Overweight and Obesity in Adults</a:t>
            </a:r>
            <a:r>
              <a:rPr lang="en-US" altLang="it-IT" sz="1000" b="1">
                <a:solidFill>
                  <a:srgbClr val="FFFFFF"/>
                </a:solidFill>
                <a:latin typeface="Arial" panose="020B0604020202020204" pitchFamily="34" charset="0"/>
              </a:rPr>
              <a:t>. 1998.</a:t>
            </a:r>
          </a:p>
        </p:txBody>
      </p:sp>
    </p:spTree>
    <p:extLst>
      <p:ext uri="{BB962C8B-B14F-4D97-AF65-F5344CB8AC3E}">
        <p14:creationId xmlns:p14="http://schemas.microsoft.com/office/powerpoint/2010/main" val="284680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6325" y="349560"/>
            <a:ext cx="10191750" cy="113911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OBESITA’ E RISCHIO DI MALATTIA CORONARICA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2451" y="6299451"/>
            <a:ext cx="3623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err="1">
                <a:latin typeface="+mj-lt"/>
                <a:hlinkClick r:id="rId2"/>
              </a:rPr>
              <a:t>Mongraw-Chaffin</a:t>
            </a:r>
            <a:r>
              <a:rPr lang="it-IT" sz="1200" b="1" dirty="0">
                <a:latin typeface="+mj-lt"/>
              </a:rPr>
              <a:t> ML,</a:t>
            </a:r>
            <a:r>
              <a:rPr lang="it-IT" sz="1200" b="1" dirty="0">
                <a:latin typeface="+mj-lt"/>
                <a:hlinkClick r:id="rId3"/>
              </a:rPr>
              <a:t> Lancet </a:t>
            </a:r>
            <a:r>
              <a:rPr lang="it-IT" sz="1200" b="1" dirty="0" err="1">
                <a:latin typeface="+mj-lt"/>
                <a:hlinkClick r:id="rId3"/>
              </a:rPr>
              <a:t>Diabetes</a:t>
            </a:r>
            <a:r>
              <a:rPr lang="it-IT" sz="1200" b="1" dirty="0">
                <a:latin typeface="+mj-lt"/>
                <a:hlinkClick r:id="rId3"/>
              </a:rPr>
              <a:t> </a:t>
            </a:r>
            <a:r>
              <a:rPr lang="it-IT" sz="1200" b="1" dirty="0" err="1">
                <a:latin typeface="+mj-lt"/>
                <a:hlinkClick r:id="rId3"/>
              </a:rPr>
              <a:t>Endocrinol</a:t>
            </a:r>
            <a:r>
              <a:rPr lang="it-IT" sz="1200" b="1" dirty="0">
                <a:latin typeface="+mj-lt"/>
                <a:hlinkClick r:id="rId3"/>
              </a:rPr>
              <a:t>, 2015</a:t>
            </a:r>
            <a:r>
              <a:rPr lang="it-IT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 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597" t="11951" r="22521" b="14042"/>
          <a:stretch/>
        </p:blipFill>
        <p:spPr>
          <a:xfrm>
            <a:off x="1359674" y="1698639"/>
            <a:ext cx="4468632" cy="4664422"/>
          </a:xfrm>
          <a:prstGeom prst="rect">
            <a:avLst/>
          </a:prstGeom>
        </p:spPr>
      </p:pic>
      <p:pic>
        <p:nvPicPr>
          <p:cNvPr id="8" name="Segnaposto contenuto 3"/>
          <p:cNvPicPr>
            <a:picLocks noChangeAspect="1"/>
          </p:cNvPicPr>
          <p:nvPr/>
        </p:nvPicPr>
        <p:blipFill rotWithShape="1">
          <a:blip r:embed="rId5"/>
          <a:srcRect l="41503" t="9758" r="24783" b="16235"/>
          <a:stretch/>
        </p:blipFill>
        <p:spPr>
          <a:xfrm>
            <a:off x="7052806" y="1488670"/>
            <a:ext cx="3896139" cy="48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0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3D89774-CF09-4125-B7E1-A799B3B60744}"/>
              </a:ext>
            </a:extLst>
          </p:cNvPr>
          <p:cNvSpPr/>
          <p:nvPr/>
        </p:nvSpPr>
        <p:spPr>
          <a:xfrm>
            <a:off x="1581150" y="2109787"/>
            <a:ext cx="8553450" cy="263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CHE COS’E’ L’OBESITA’?</a:t>
            </a:r>
          </a:p>
        </p:txBody>
      </p:sp>
    </p:spTree>
    <p:extLst>
      <p:ext uri="{BB962C8B-B14F-4D97-AF65-F5344CB8AC3E}">
        <p14:creationId xmlns:p14="http://schemas.microsoft.com/office/powerpoint/2010/main" val="246749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6522" y="859348"/>
            <a:ext cx="8216471" cy="1137671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OBESITA’ E RISCHIO DI TUMORE</a:t>
            </a:r>
          </a:p>
        </p:txBody>
      </p:sp>
      <p:pic>
        <p:nvPicPr>
          <p:cNvPr id="12290" name="Picture 2" descr="https://ars.els-cdn.com/content/image/1-s2.0-S014067360860269X-gr3_lr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92" y="2437875"/>
            <a:ext cx="4224861" cy="31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rs.els-cdn.com/content/image/1-s2.0-S014067360860269X-gr4_lr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67" y="2437875"/>
            <a:ext cx="3644526" cy="31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8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8392" y="2449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PERCENTUALE E NUMERO DI TUMORI </a:t>
            </a:r>
            <a:br>
              <a:rPr lang="en-US" sz="3600" b="1" dirty="0">
                <a:solidFill>
                  <a:srgbClr val="FF0000"/>
                </a:solidFill>
                <a:latin typeface="+mn-lt"/>
              </a:rPr>
            </a:br>
            <a:r>
              <a:rPr lang="en-US" sz="3600" b="1" dirty="0">
                <a:solidFill>
                  <a:srgbClr val="FF0000"/>
                </a:solidFill>
                <a:latin typeface="+mn-lt"/>
              </a:rPr>
              <a:t>ATTRIBUIBILI ALL’OBESITA’</a:t>
            </a:r>
            <a:endParaRPr lang="it-IT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https://ars.els-cdn.com/content/image/1-s2.0-S1877782116000059-gr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76" y="1797058"/>
            <a:ext cx="6372947" cy="45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8275" y="825532"/>
            <a:ext cx="9991725" cy="67688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IL COSTO DELL’OBESITA’ PER LA SOCIETA’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28EE556-8327-4EE6-9A69-4D5B18965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213" t="46694" r="39984" b="36941"/>
          <a:stretch/>
        </p:blipFill>
        <p:spPr>
          <a:xfrm>
            <a:off x="6317123" y="1988814"/>
            <a:ext cx="5779627" cy="3366774"/>
          </a:xfrm>
          <a:prstGeom prst="rect">
            <a:avLst/>
          </a:prstGeom>
        </p:spPr>
      </p:pic>
      <p:pic>
        <p:nvPicPr>
          <p:cNvPr id="7" name="Segnaposto contenuto 5">
            <a:extLst>
              <a:ext uri="{FF2B5EF4-FFF2-40B4-BE49-F238E27FC236}">
                <a16:creationId xmlns:a16="http://schemas.microsoft.com/office/drawing/2014/main" id="{5463A0C9-D1A7-41C6-B410-3541D054E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13" t="28529" r="38951" b="54888"/>
          <a:stretch/>
        </p:blipFill>
        <p:spPr>
          <a:xfrm>
            <a:off x="95250" y="2014851"/>
            <a:ext cx="6076950" cy="336677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7144EDF-4D73-4950-8098-42D214C470D6}"/>
              </a:ext>
            </a:extLst>
          </p:cNvPr>
          <p:cNvSpPr/>
          <p:nvPr/>
        </p:nvSpPr>
        <p:spPr>
          <a:xfrm>
            <a:off x="1714500" y="5709398"/>
            <a:ext cx="9896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In Europa e in Italia il costo dell’obesità aumenterà da 29 </a:t>
            </a:r>
            <a:r>
              <a:rPr lang="it-IT" sz="2000" b="1" dirty="0" err="1">
                <a:solidFill>
                  <a:srgbClr val="0070C0"/>
                </a:solidFill>
              </a:rPr>
              <a:t>Bn</a:t>
            </a:r>
            <a:r>
              <a:rPr lang="it-IT" sz="2000" b="1" dirty="0">
                <a:solidFill>
                  <a:srgbClr val="0070C0"/>
                </a:solidFill>
              </a:rPr>
              <a:t> € nel 2019 a 61 </a:t>
            </a:r>
            <a:r>
              <a:rPr lang="it-IT" sz="2000" b="1" dirty="0" err="1">
                <a:solidFill>
                  <a:srgbClr val="0070C0"/>
                </a:solidFill>
              </a:rPr>
              <a:t>Bn</a:t>
            </a:r>
            <a:r>
              <a:rPr lang="it-IT" sz="2000" b="1" dirty="0">
                <a:solidFill>
                  <a:srgbClr val="0070C0"/>
                </a:solidFill>
              </a:rPr>
              <a:t> € nel 2060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8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3D89774-CF09-4125-B7E1-A799B3B60744}"/>
              </a:ext>
            </a:extLst>
          </p:cNvPr>
          <p:cNvSpPr/>
          <p:nvPr/>
        </p:nvSpPr>
        <p:spPr>
          <a:xfrm>
            <a:off x="1581150" y="2109787"/>
            <a:ext cx="8553450" cy="263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L’OBESITA’ NEI BAMBINI</a:t>
            </a:r>
          </a:p>
        </p:txBody>
      </p:sp>
    </p:spTree>
    <p:extLst>
      <p:ext uri="{BB962C8B-B14F-4D97-AF65-F5344CB8AC3E}">
        <p14:creationId xmlns:p14="http://schemas.microsoft.com/office/powerpoint/2010/main" val="226065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egnaposto contenuto 2">
            <a:extLst>
              <a:ext uri="{FF2B5EF4-FFF2-40B4-BE49-F238E27FC236}">
                <a16:creationId xmlns:a16="http://schemas.microsoft.com/office/drawing/2014/main" id="{B503B1C2-82F3-4272-A692-FF4DAFED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7" y="2571750"/>
            <a:ext cx="10639425" cy="39528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L’</a:t>
            </a:r>
            <a:r>
              <a:rPr lang="it-IT" altLang="it-IT" sz="3600" b="1" dirty="0">
                <a:solidFill>
                  <a:schemeClr val="accent2"/>
                </a:solidFill>
              </a:rPr>
              <a:t>OBESITA’ </a:t>
            </a:r>
            <a:r>
              <a:rPr lang="it-IT" altLang="it-IT" sz="3600" b="1" dirty="0">
                <a:solidFill>
                  <a:srgbClr val="FF0000"/>
                </a:solidFill>
              </a:rPr>
              <a:t>O IL </a:t>
            </a:r>
            <a:r>
              <a:rPr lang="it-IT" altLang="it-IT" sz="3600" b="1" dirty="0">
                <a:solidFill>
                  <a:schemeClr val="accent2"/>
                </a:solidFill>
              </a:rPr>
              <a:t>SOVRAPPESO</a:t>
            </a:r>
            <a:r>
              <a:rPr lang="it-IT" altLang="it-IT" sz="3600" b="1" dirty="0">
                <a:solidFill>
                  <a:srgbClr val="FF0000"/>
                </a:solidFill>
              </a:rPr>
              <a:t> DEI BAMBINI/RAGAZZI ITALIANI E’ DOVUTA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 IN PICCOLA PARTE A </a:t>
            </a:r>
            <a:r>
              <a:rPr lang="it-IT" altLang="it-IT" sz="3600" b="1" dirty="0">
                <a:solidFill>
                  <a:schemeClr val="accent2"/>
                </a:solidFill>
              </a:rPr>
              <a:t>FATTORI GENETICI</a:t>
            </a:r>
            <a:r>
              <a:rPr lang="it-IT" altLang="it-IT" sz="3600" b="1" dirty="0">
                <a:solidFill>
                  <a:srgbClr val="FF0000"/>
                </a:solidFill>
              </a:rPr>
              <a:t>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IN PARTE ALL’</a:t>
            </a:r>
            <a:r>
              <a:rPr lang="it-IT" altLang="it-IT" sz="3600" b="1" dirty="0">
                <a:solidFill>
                  <a:schemeClr val="accent2"/>
                </a:solidFill>
              </a:rPr>
              <a:t>ALIMENTAZIONE E ALLA SEDENTARIETA’</a:t>
            </a:r>
            <a:endParaRPr lang="it-IT" altLang="it-IT" sz="3600" b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E POI BASTA?</a:t>
            </a:r>
          </a:p>
        </p:txBody>
      </p:sp>
      <p:pic>
        <p:nvPicPr>
          <p:cNvPr id="23554" name="Picture 2" descr="Visualizza immagine di origine">
            <a:extLst>
              <a:ext uri="{FF2B5EF4-FFF2-40B4-BE49-F238E27FC236}">
                <a16:creationId xmlns:a16="http://schemas.microsoft.com/office/drawing/2014/main" id="{880C2415-410F-46C5-A382-C91AF6AE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6" y="333375"/>
            <a:ext cx="3907155" cy="15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Visualizza dettagli immagine correlata">
            <a:extLst>
              <a:ext uri="{FF2B5EF4-FFF2-40B4-BE49-F238E27FC236}">
                <a16:creationId xmlns:a16="http://schemas.microsoft.com/office/drawing/2014/main" id="{6412178F-1470-48CF-AB01-BF56660F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71" y="104775"/>
            <a:ext cx="2550141" cy="216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magine 1">
            <a:extLst>
              <a:ext uri="{FF2B5EF4-FFF2-40B4-BE49-F238E27FC236}">
                <a16:creationId xmlns:a16="http://schemas.microsoft.com/office/drawing/2014/main" id="{0639DB3B-76A3-4387-80EA-AEBA48E0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3254" r="8223" b="8847"/>
          <a:stretch>
            <a:fillRect/>
          </a:stretch>
        </p:blipFill>
        <p:spPr bwMode="auto">
          <a:xfrm>
            <a:off x="1500190" y="3375026"/>
            <a:ext cx="420235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1">
            <a:extLst>
              <a:ext uri="{FF2B5EF4-FFF2-40B4-BE49-F238E27FC236}">
                <a16:creationId xmlns:a16="http://schemas.microsoft.com/office/drawing/2014/main" id="{C0ACACCC-0EEC-4652-8288-E0B11C4C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14716" r="9390" b="7358"/>
          <a:stretch>
            <a:fillRect/>
          </a:stretch>
        </p:blipFill>
        <p:spPr bwMode="auto">
          <a:xfrm>
            <a:off x="1414465" y="107949"/>
            <a:ext cx="4288077" cy="32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C60CDA00-5624-498F-989B-B0F8F150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6174" r="8223" b="7391"/>
          <a:stretch>
            <a:fillRect/>
          </a:stretch>
        </p:blipFill>
        <p:spPr bwMode="auto">
          <a:xfrm>
            <a:off x="6399606" y="40621"/>
            <a:ext cx="4546103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">
            <a:extLst>
              <a:ext uri="{FF2B5EF4-FFF2-40B4-BE49-F238E27FC236}">
                <a16:creationId xmlns:a16="http://schemas.microsoft.com/office/drawing/2014/main" id="{89541253-E4ED-4E0C-9C20-19EBCD33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14684" r="8223" b="11798"/>
          <a:stretch>
            <a:fillRect/>
          </a:stretch>
        </p:blipFill>
        <p:spPr bwMode="auto">
          <a:xfrm>
            <a:off x="6384413" y="3442353"/>
            <a:ext cx="4576490" cy="34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756875" cy="1122362"/>
          </a:xfrm>
        </p:spPr>
        <p:txBody>
          <a:bodyPr/>
          <a:lstStyle/>
          <a:p>
            <a:r>
              <a:rPr lang="de-DE" altLang="it-IT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FATTORI DI RISCHIO DELL‘OBESITA‘ NEI BAMBINI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7533" y="1557339"/>
            <a:ext cx="4213225" cy="549275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altLang="it-IT" sz="1800">
                <a:solidFill>
                  <a:srgbClr val="4D4D4D"/>
                </a:solidFill>
              </a:rPr>
              <a:t>Percentuale di bambini che guardano la televisione più di 1 ora al giorno</a:t>
            </a:r>
            <a:endParaRPr lang="de-DE" altLang="it-IT" sz="1800" b="1">
              <a:solidFill>
                <a:srgbClr val="5399FF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/>
          </p:nvPr>
        </p:nvGraphicFramePr>
        <p:xfrm>
          <a:off x="1073069" y="2133600"/>
          <a:ext cx="4319588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Diagramm" r:id="rId4" imgW="5534143" imgH="3057457" progId="Excel.Chart.8">
                  <p:embed/>
                </p:oleObj>
              </mc:Choice>
              <mc:Fallback>
                <p:oleObj name="Diagramm" r:id="rId4" imgW="5534143" imgH="3057457" progId="Excel.Chart.8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069" y="2133600"/>
                        <a:ext cx="4319588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Group 5"/>
          <p:cNvGraphicFramePr>
            <a:graphicFrameLocks noGrp="1"/>
          </p:cNvGraphicFramePr>
          <p:nvPr>
            <p:extLst/>
          </p:nvPr>
        </p:nvGraphicFramePr>
        <p:xfrm>
          <a:off x="1001633" y="4437063"/>
          <a:ext cx="4321175" cy="1008063"/>
        </p:xfrm>
        <a:graphic>
          <a:graphicData uri="http://schemas.openxmlformats.org/drawingml/2006/table">
            <a:tbl>
              <a:tblPr/>
              <a:tblGrid>
                <a:gridCol w="744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Thin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Normal weight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Overweight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Obese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2-&lt;6 years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353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38.9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2,130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41.2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311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46.0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149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49.8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6-&lt;9 years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330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43.3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2,668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48.2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660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52.2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417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55.7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68" name="Text Box 50"/>
          <p:cNvSpPr txBox="1">
            <a:spLocks noChangeArrowheads="1"/>
          </p:cNvSpPr>
          <p:nvPr/>
        </p:nvSpPr>
        <p:spPr bwMode="auto">
          <a:xfrm>
            <a:off x="3017757" y="2852738"/>
            <a:ext cx="7921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 6-&lt;9</a:t>
            </a:r>
          </a:p>
        </p:txBody>
      </p:sp>
      <p:sp>
        <p:nvSpPr>
          <p:cNvPr id="5169" name="Text Box 51"/>
          <p:cNvSpPr txBox="1">
            <a:spLocks noChangeArrowheads="1"/>
          </p:cNvSpPr>
          <p:nvPr/>
        </p:nvSpPr>
        <p:spPr bwMode="auto">
          <a:xfrm>
            <a:off x="3306682" y="3573463"/>
            <a:ext cx="647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 2-&lt;6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34275" y="1557339"/>
            <a:ext cx="4319587" cy="54927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>
                <a:solidFill>
                  <a:srgbClr val="495C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1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b="1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it-IT" sz="1800" b="0" i="0" u="none" strike="noStrike" kern="0" cap="none" spc="0" normalizeH="0" baseline="0" noProof="0">
                <a:ln>
                  <a:noFill/>
                </a:ln>
                <a:solidFill>
                  <a:srgbClr val="495C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Percentuale di bambini che dormono più di 10 ore per notte</a:t>
            </a:r>
            <a:endParaRPr kumimoji="0" lang="de-DE" altLang="it-IT" sz="1800" b="1" i="0" u="none" strike="noStrike" kern="0" cap="none" spc="0" normalizeH="0" baseline="0" noProof="0">
              <a:ln>
                <a:noFill/>
              </a:ln>
              <a:solidFill>
                <a:srgbClr val="5399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5212" y="4329114"/>
            <a:ext cx="2017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495C4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e-DE" altLang="it-IT" sz="1600" b="0" i="1" u="none" strike="noStrike" kern="1200" cap="none" spc="0" normalizeH="0" baseline="0" noProof="0">
                <a:ln>
                  <a:noFill/>
                </a:ln>
                <a:solidFill>
                  <a:srgbClr val="495C4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 2-&lt;6 years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174974"/>
              </p:ext>
            </p:extLst>
          </p:nvPr>
        </p:nvGraphicFramePr>
        <p:xfrm>
          <a:off x="6805712" y="2166938"/>
          <a:ext cx="4176713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Diagramm" r:id="rId6" imgW="5505551" imgH="3152843" progId="Excel.Chart.8">
                  <p:embed/>
                </p:oleObj>
              </mc:Choice>
              <mc:Fallback>
                <p:oleObj name="Diagramm" r:id="rId6" imgW="5505551" imgH="3152843" progId="Excel.Chart.8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712" y="2166938"/>
                        <a:ext cx="4176713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145687" y="3132138"/>
            <a:ext cx="684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 2-&lt;6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036150" y="3852863"/>
            <a:ext cx="720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Age 6-&lt;9</a:t>
            </a:r>
          </a:p>
        </p:txBody>
      </p:sp>
      <p:graphicFrame>
        <p:nvGraphicFramePr>
          <p:cNvPr id="13" name="Group 8"/>
          <p:cNvGraphicFramePr>
            <a:graphicFrameLocks/>
          </p:cNvGraphicFramePr>
          <p:nvPr>
            <p:extLst/>
          </p:nvPr>
        </p:nvGraphicFramePr>
        <p:xfrm>
          <a:off x="6916837" y="4518026"/>
          <a:ext cx="3921125" cy="855663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Thin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Normal weight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Overweight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Obese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2-&lt;6 years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329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72.5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2,006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69.8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258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65.8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93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56.4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6-&lt;9 years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66.0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1,951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62.9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384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54.3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194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42.1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94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STATO SOCIALE DEI GENITORI E OBESITA‘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80157" y="1438275"/>
            <a:ext cx="3921125" cy="274638"/>
          </a:xfrm>
          <a:noFill/>
        </p:spPr>
        <p:txBody>
          <a:bodyPr/>
          <a:lstStyle/>
          <a:p>
            <a:pPr marL="179388" lvl="1" indent="0">
              <a:buNone/>
            </a:pPr>
            <a:r>
              <a:rPr lang="de-DE" altLang="it-IT" dirty="0">
                <a:solidFill>
                  <a:srgbClr val="4D4D4D"/>
                </a:solidFill>
              </a:rPr>
              <a:t>Bambini 6-9 </a:t>
            </a:r>
            <a:r>
              <a:rPr lang="de-DE" altLang="it-IT" dirty="0" err="1">
                <a:solidFill>
                  <a:srgbClr val="4D4D4D"/>
                </a:solidFill>
              </a:rPr>
              <a:t>anni</a:t>
            </a:r>
            <a:endParaRPr lang="de-DE" altLang="it-IT" dirty="0">
              <a:solidFill>
                <a:srgbClr val="4D4D4D"/>
              </a:solidFill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5789014"/>
              </p:ext>
            </p:extLst>
          </p:nvPr>
        </p:nvGraphicFramePr>
        <p:xfrm>
          <a:off x="7006343" y="2172144"/>
          <a:ext cx="6887889" cy="39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Diagramm" r:id="rId4" imgW="16730593" imgH="9643976" progId="MSGraph.Chart.8">
                  <p:embed followColorScheme="full"/>
                </p:oleObj>
              </mc:Choice>
              <mc:Fallback>
                <p:oleObj name="Diagramm" r:id="rId4" imgW="16730593" imgH="9643976" progId="MSGraph.Chart.8">
                  <p:embed followColorScheme="full"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343" y="2172144"/>
                        <a:ext cx="6887889" cy="39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72243"/>
              </p:ext>
            </p:extLst>
          </p:nvPr>
        </p:nvGraphicFramePr>
        <p:xfrm>
          <a:off x="685348" y="2065110"/>
          <a:ext cx="736282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Diagramm" r:id="rId6" imgW="16745058" imgH="9401079" progId="MSGraph.Chart.8">
                  <p:embed followColorScheme="full"/>
                </p:oleObj>
              </mc:Choice>
              <mc:Fallback>
                <p:oleObj name="Diagramm" r:id="rId6" imgW="16745058" imgH="9401079" progId="MSGraph.Chart.8">
                  <p:embed followColorScheme="full"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48" y="2065110"/>
                        <a:ext cx="7362825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15267" y="2360387"/>
            <a:ext cx="760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it-IT" sz="2000" b="1" dirty="0">
                <a:solidFill>
                  <a:srgbClr val="5399FF"/>
                </a:solidFill>
              </a:rPr>
              <a:t>Girls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15266" y="4033612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it-IT" sz="2000" b="1">
                <a:solidFill>
                  <a:srgbClr val="5399FF"/>
                </a:solidFill>
              </a:rPr>
              <a:t>Boys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73264" y="1438275"/>
            <a:ext cx="3921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>
                <a:solidFill>
                  <a:srgbClr val="495C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1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b="1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9pPr>
          </a:lstStyle>
          <a:p>
            <a:pPr marL="179388" lvl="1" indent="0">
              <a:buFont typeface="Wingdings" panose="05000000000000000000" pitchFamily="2" charset="2"/>
              <a:buNone/>
            </a:pPr>
            <a:r>
              <a:rPr lang="de-DE" altLang="it-IT" kern="0">
                <a:solidFill>
                  <a:srgbClr val="4D4D4D"/>
                </a:solidFill>
              </a:rPr>
              <a:t>Bambini 2-&lt;6 anni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52F4073-4820-4664-BCEA-36121A6DCC6A}"/>
              </a:ext>
            </a:extLst>
          </p:cNvPr>
          <p:cNvSpPr/>
          <p:nvPr/>
        </p:nvSpPr>
        <p:spPr>
          <a:xfrm>
            <a:off x="2766146" y="5428796"/>
            <a:ext cx="665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 GENITORI SONO OBESI E‘ PIU‘ PROBABILE CHE I FIGLI SONO OBESI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62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47850" y="2133600"/>
          <a:ext cx="3995738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Diagramm" r:id="rId4" imgW="4581525" imgH="3181299" progId="Excel.Chart.8">
                  <p:embed/>
                </p:oleObj>
              </mc:Choice>
              <mc:Fallback>
                <p:oleObj name="Diagramm" r:id="rId4" imgW="4581525" imgH="3181299" progId="Excel.Chart.8">
                  <p:embed/>
                  <p:pic>
                    <p:nvPicPr>
                      <p:cNvPr id="102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133600"/>
                        <a:ext cx="3995738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1066" y="324635"/>
            <a:ext cx="814267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altLang="it-IT" sz="2500" b="1" dirty="0">
                <a:solidFill>
                  <a:srgbClr val="FF0000"/>
                </a:solidFill>
              </a:rPr>
              <a:t>I BAMBINI OBESI HANNO LA PRESSIONE PIU‘ ALTA</a:t>
            </a:r>
            <a:endParaRPr lang="it-IT" altLang="it-IT" sz="2500" b="1" dirty="0">
              <a:solidFill>
                <a:srgbClr val="FF0000"/>
              </a:solidFill>
            </a:endParaRPr>
          </a:p>
        </p:txBody>
      </p:sp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67438" y="1989139"/>
          <a:ext cx="4176712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Diagramm" r:id="rId6" imgW="4552950" imgH="3095549" progId="Excel.Chart.8">
                  <p:embed/>
                </p:oleObj>
              </mc:Choice>
              <mc:Fallback>
                <p:oleObj name="Diagramm" r:id="rId6" imgW="4552950" imgH="3095549" progId="Excel.Chart.8">
                  <p:embed/>
                  <p:pic>
                    <p:nvPicPr>
                      <p:cNvPr id="102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1989139"/>
                        <a:ext cx="4176712" cy="284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Group 6"/>
          <p:cNvGraphicFramePr>
            <a:graphicFrameLocks noGrp="1"/>
          </p:cNvGraphicFramePr>
          <p:nvPr/>
        </p:nvGraphicFramePr>
        <p:xfrm>
          <a:off x="1919288" y="4508500"/>
          <a:ext cx="4032250" cy="649289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Thin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Normal weight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Overweight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Obese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Median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Median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Median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Median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2-&lt;6 years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61.5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4694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61.5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63.0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288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64.3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6-&lt;9 years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63.0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5566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63.5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65.0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67.0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3715" name="Group 51"/>
          <p:cNvGraphicFramePr>
            <a:graphicFrameLocks noGrp="1"/>
          </p:cNvGraphicFramePr>
          <p:nvPr/>
        </p:nvGraphicFramePr>
        <p:xfrm>
          <a:off x="6311900" y="4508500"/>
          <a:ext cx="4103688" cy="649289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Thin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Normal weight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Overweight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Obese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Median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Median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Median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Median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2-&lt;6 years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95.0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4693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96.5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99.5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288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102.5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6-&lt;9 years</a:t>
                      </a: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99.5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5566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101.5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105.5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109.5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31" name="Rectangle 96"/>
          <p:cNvSpPr>
            <a:spLocks noGrp="1" noChangeArrowheads="1"/>
          </p:cNvSpPr>
          <p:nvPr>
            <p:ph type="body" sz="half" idx="1"/>
          </p:nvPr>
        </p:nvSpPr>
        <p:spPr>
          <a:xfrm>
            <a:off x="2123019" y="1438277"/>
            <a:ext cx="5228167" cy="307777"/>
          </a:xfrm>
        </p:spPr>
        <p:txBody>
          <a:bodyPr/>
          <a:lstStyle/>
          <a:p>
            <a:endParaRPr lang="it-IT" altLang="it-IT" sz="2000"/>
          </a:p>
        </p:txBody>
      </p:sp>
    </p:spTree>
    <p:extLst>
      <p:ext uri="{BB962C8B-B14F-4D97-AF65-F5344CB8AC3E}">
        <p14:creationId xmlns:p14="http://schemas.microsoft.com/office/powerpoint/2010/main" val="1438628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BMI AND CHILDREN METABOLISM</a:t>
            </a:r>
          </a:p>
        </p:txBody>
      </p:sp>
      <p:graphicFrame>
        <p:nvGraphicFramePr>
          <p:cNvPr id="11266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1564787"/>
              </p:ext>
            </p:extLst>
          </p:nvPr>
        </p:nvGraphicFramePr>
        <p:xfrm>
          <a:off x="652992" y="1905775"/>
          <a:ext cx="4540250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Diagramm" r:id="rId4" imgW="5362575" imgH="3867302" progId="Excel.Chart.8">
                  <p:embed/>
                </p:oleObj>
              </mc:Choice>
              <mc:Fallback>
                <p:oleObj name="Diagramm" r:id="rId4" imgW="5362575" imgH="3867302" progId="Excel.Chart.8">
                  <p:embed/>
                  <p:pic>
                    <p:nvPicPr>
                      <p:cNvPr id="11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92" y="1905775"/>
                        <a:ext cx="4540250" cy="327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1654175" y="2276475"/>
            <a:ext cx="43703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1654175" y="4829175"/>
            <a:ext cx="43703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97785" y="1468411"/>
            <a:ext cx="27225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rgbClr val="495C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1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1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altLang="it-IT" sz="1800" b="1" kern="0" dirty="0">
                <a:solidFill>
                  <a:srgbClr val="5399FF"/>
                </a:solidFill>
                <a:ea typeface="ＭＳ Ｐゴシック" panose="020B0600070205080204" pitchFamily="34" charset="-128"/>
              </a:rPr>
              <a:t>HOMA-IR &gt; 85%-perc.*</a:t>
            </a:r>
            <a:endParaRPr lang="de-DE" altLang="it-IT" sz="1800" kern="0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07494649"/>
              </p:ext>
            </p:extLst>
          </p:nvPr>
        </p:nvGraphicFramePr>
        <p:xfrm>
          <a:off x="6172197" y="2147020"/>
          <a:ext cx="489585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Diagramm" r:id="rId6" imgW="6924675" imgH="3191053" progId="Excel.Chart.8">
                  <p:embed/>
                </p:oleObj>
              </mc:Choice>
              <mc:Fallback>
                <p:oleObj name="Diagramm" r:id="rId6" imgW="6924675" imgH="3191053" progId="Excel.Chart.8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197" y="2147020"/>
                        <a:ext cx="489585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13781445"/>
              </p:ext>
            </p:extLst>
          </p:nvPr>
        </p:nvGraphicFramePr>
        <p:xfrm>
          <a:off x="6388098" y="4234582"/>
          <a:ext cx="4494213" cy="576263"/>
        </p:xfrm>
        <a:graphic>
          <a:graphicData uri="http://schemas.openxmlformats.org/drawingml/2006/table">
            <a:tbl>
              <a:tblPr/>
              <a:tblGrid>
                <a:gridCol w="70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Thin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Normal weight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Overweight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Obese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 ages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6.8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576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11.0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242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26.4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222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52.0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1525558D-04D3-4189-8950-3201C5C5B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5" y="1437501"/>
            <a:ext cx="1780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rgbClr val="495C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b="1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1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95C4E"/>
                </a:solidFill>
                <a:latin typeface="+mn-lt"/>
                <a:ea typeface="ＭＳ Ｐゴシック" pitchFamily="34" charset="-128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altLang="it-IT" sz="1800" b="1" kern="0" dirty="0">
                <a:solidFill>
                  <a:srgbClr val="5399FF"/>
                </a:solidFill>
                <a:ea typeface="ＭＳ Ｐゴシック" panose="020B0600070205080204" pitchFamily="34" charset="-128"/>
              </a:rPr>
              <a:t>COLESTEROLO</a:t>
            </a:r>
            <a:endParaRPr lang="de-DE" altLang="it-IT" sz="1800" kern="0" dirty="0"/>
          </a:p>
        </p:txBody>
      </p:sp>
    </p:spTree>
    <p:extLst>
      <p:ext uri="{BB962C8B-B14F-4D97-AF65-F5344CB8AC3E}">
        <p14:creationId xmlns:p14="http://schemas.microsoft.com/office/powerpoint/2010/main" val="412093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D3A4A20-D3C8-49F2-BF83-CC8289AE0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5" t="34583" r="30391" b="17639"/>
          <a:stretch/>
        </p:blipFill>
        <p:spPr>
          <a:xfrm>
            <a:off x="642020" y="2171700"/>
            <a:ext cx="4905375" cy="32766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EE6398-E96F-4EAB-BA62-D800E518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DEFINIZIONE E CLASSIFICAZIONE DELL’OBESITA’</a:t>
            </a:r>
            <a:br>
              <a:rPr lang="it-IT" sz="4000" b="1" dirty="0">
                <a:solidFill>
                  <a:srgbClr val="FF0000"/>
                </a:solidFill>
                <a:latin typeface="+mn-lt"/>
              </a:rPr>
            </a:br>
            <a:r>
              <a:rPr lang="it-IT" sz="40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it-IT" sz="3100" b="1" dirty="0">
                <a:latin typeface="+mn-lt"/>
              </a:rPr>
              <a:t>Accumulo eccessivo di grasso sia a livello sottocutaneo che viscerale che può avere effetti gravi per la salute</a:t>
            </a:r>
          </a:p>
        </p:txBody>
      </p:sp>
      <p:pic>
        <p:nvPicPr>
          <p:cNvPr id="14338" name="Picture 2" descr="Visualizza immagine di origine">
            <a:extLst>
              <a:ext uri="{FF2B5EF4-FFF2-40B4-BE49-F238E27FC236}">
                <a16:creationId xmlns:a16="http://schemas.microsoft.com/office/drawing/2014/main" id="{F7B67C0F-CE99-4509-88BD-F30A0E968C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79" y="3180827"/>
            <a:ext cx="6661837" cy="28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48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BBAB43A-2EC8-4C11-9243-824F90EAF22E}"/>
              </a:ext>
            </a:extLst>
          </p:cNvPr>
          <p:cNvSpPr/>
          <p:nvPr/>
        </p:nvSpPr>
        <p:spPr>
          <a:xfrm>
            <a:off x="914400" y="2028825"/>
            <a:ext cx="10515600" cy="348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  <a:ea typeface="+mj-ea"/>
                <a:cs typeface="+mj-cs"/>
              </a:rPr>
              <a:t>L’OBESITA’ E’ UNA MALATTIA PREVENIBILE?</a:t>
            </a:r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B759E20-5D80-4C45-AD3A-06D4E628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265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F67F4-B1EC-463E-844F-FB7550F4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+mn-lt"/>
              </a:rPr>
              <a:t>PREVENZIONE A LIVELLO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F9A02A-AFBA-4EBF-B10C-0D2FB4CE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limitare l'apporto energetico da grassi e zuccheri totali;</a:t>
            </a:r>
          </a:p>
          <a:p>
            <a:r>
              <a:rPr lang="it-IT" dirty="0"/>
              <a:t>limitare il consumo di sale</a:t>
            </a:r>
          </a:p>
          <a:p>
            <a:r>
              <a:rPr lang="it-IT" dirty="0"/>
              <a:t>aumentare il consumo di frutta e verdura, così come legumi, cereali integrali e noci; </a:t>
            </a:r>
          </a:p>
          <a:p>
            <a:r>
              <a:rPr lang="it-IT" dirty="0"/>
              <a:t>impegnarsi in un'attività fisica regolare (60 minuti al giorno per i bambini e 150 minuti distribuiti durante la settimana per gli adulti).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L’impegno individuale può avere il suo pieno effetto solo quando le persone hanno accesso a uno stile di vita sano. </a:t>
            </a:r>
          </a:p>
        </p:txBody>
      </p:sp>
    </p:spTree>
    <p:extLst>
      <p:ext uri="{BB962C8B-B14F-4D97-AF65-F5344CB8AC3E}">
        <p14:creationId xmlns:p14="http://schemas.microsoft.com/office/powerpoint/2010/main" val="1511014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EE8F9-8E0F-49D7-ACA4-496122B6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+mn-lt"/>
              </a:rPr>
              <a:t>PREVENZIONE A LIVELLO DI SOCIETA’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ECDF00-D1E9-4D9E-A653-B19AEE726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09700"/>
            <a:ext cx="10906125" cy="47672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2400" dirty="0"/>
              <a:t>Sostenere gli individui nel seguire le raccomandazioni, </a:t>
            </a:r>
            <a:r>
              <a:rPr lang="it-IT" sz="2400" b="1" dirty="0">
                <a:solidFill>
                  <a:srgbClr val="FF0000"/>
                </a:solidFill>
              </a:rPr>
              <a:t>attuando politiche adeguate</a:t>
            </a:r>
            <a:r>
              <a:rPr lang="it-IT" sz="2400" dirty="0"/>
              <a:t>, basate </a:t>
            </a:r>
            <a:r>
              <a:rPr lang="it-IT" sz="2400" b="1" dirty="0">
                <a:solidFill>
                  <a:srgbClr val="FF0000"/>
                </a:solidFill>
              </a:rPr>
              <a:t>sull'evidenza scientifica </a:t>
            </a:r>
            <a:r>
              <a:rPr lang="it-IT" sz="2400" dirty="0"/>
              <a:t>e sulle </a:t>
            </a:r>
            <a:r>
              <a:rPr lang="it-IT" sz="2400" b="1" dirty="0">
                <a:solidFill>
                  <a:srgbClr val="FF0000"/>
                </a:solidFill>
              </a:rPr>
              <a:t>necessità reali </a:t>
            </a:r>
            <a:r>
              <a:rPr lang="it-IT" sz="2400" dirty="0"/>
              <a:t>della popolazione, rendendo </a:t>
            </a:r>
            <a:r>
              <a:rPr lang="it-IT" sz="2400" b="1" dirty="0">
                <a:solidFill>
                  <a:srgbClr val="FF0000"/>
                </a:solidFill>
              </a:rPr>
              <a:t>convenienti</a:t>
            </a:r>
            <a:r>
              <a:rPr lang="it-IT" sz="2400" dirty="0"/>
              <a:t> e facilmente </a:t>
            </a:r>
            <a:r>
              <a:rPr lang="it-IT" sz="2400" b="1" dirty="0">
                <a:solidFill>
                  <a:srgbClr val="FF0000"/>
                </a:solidFill>
              </a:rPr>
              <a:t>accessibili</a:t>
            </a:r>
            <a:r>
              <a:rPr lang="it-IT" sz="2400" dirty="0"/>
              <a:t> a tutti le scelte più sane, soprattutto ai più poveri</a:t>
            </a:r>
          </a:p>
          <a:p>
            <a:endParaRPr lang="it-IT" dirty="0"/>
          </a:p>
          <a:p>
            <a:r>
              <a:rPr lang="en-US" dirty="0" err="1">
                <a:highlight>
                  <a:srgbClr val="FF0000"/>
                </a:highlight>
              </a:rPr>
              <a:t>Tassare</a:t>
            </a:r>
            <a:r>
              <a:rPr lang="en-US" dirty="0">
                <a:highlight>
                  <a:srgbClr val="FF0000"/>
                </a:highlight>
              </a:rPr>
              <a:t> </a:t>
            </a:r>
            <a:r>
              <a:rPr lang="en-US" dirty="0" err="1">
                <a:highlight>
                  <a:srgbClr val="FF0000"/>
                </a:highlight>
              </a:rPr>
              <a:t>i</a:t>
            </a:r>
            <a:r>
              <a:rPr lang="en-US" dirty="0">
                <a:highlight>
                  <a:srgbClr val="FF0000"/>
                </a:highlight>
              </a:rPr>
              <a:t> </a:t>
            </a:r>
            <a:r>
              <a:rPr lang="en-US" dirty="0" err="1">
                <a:highlight>
                  <a:srgbClr val="FF0000"/>
                </a:highlight>
              </a:rPr>
              <a:t>cibi</a:t>
            </a:r>
            <a:r>
              <a:rPr lang="en-US" dirty="0">
                <a:highlight>
                  <a:srgbClr val="FF0000"/>
                </a:highlight>
              </a:rPr>
              <a:t> non </a:t>
            </a:r>
            <a:r>
              <a:rPr lang="en-US" dirty="0" err="1">
                <a:highlight>
                  <a:srgbClr val="FF0000"/>
                </a:highlight>
              </a:rPr>
              <a:t>salutari</a:t>
            </a:r>
            <a:r>
              <a:rPr lang="en-US" dirty="0"/>
              <a:t>/</a:t>
            </a:r>
            <a:r>
              <a:rPr lang="en-US" dirty="0" err="1">
                <a:highlight>
                  <a:srgbClr val="00FF00"/>
                </a:highlight>
              </a:rPr>
              <a:t>detassare</a:t>
            </a:r>
            <a:r>
              <a:rPr lang="en-US" dirty="0">
                <a:highlight>
                  <a:srgbClr val="00FF00"/>
                </a:highlight>
              </a:rPr>
              <a:t> I </a:t>
            </a:r>
            <a:r>
              <a:rPr lang="en-US" dirty="0" err="1">
                <a:highlight>
                  <a:srgbClr val="00FF00"/>
                </a:highlight>
              </a:rPr>
              <a:t>cibi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salutari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Limitare</a:t>
            </a:r>
            <a:r>
              <a:rPr lang="en-US" dirty="0"/>
              <a:t> per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l’utilizzo</a:t>
            </a:r>
            <a:r>
              <a:rPr lang="en-US" dirty="0"/>
              <a:t> di sale, additive, </a:t>
            </a:r>
            <a:r>
              <a:rPr lang="en-US" dirty="0" err="1"/>
              <a:t>grassi</a:t>
            </a:r>
            <a:r>
              <a:rPr lang="en-US" dirty="0"/>
              <a:t> </a:t>
            </a:r>
            <a:r>
              <a:rPr lang="en-US" dirty="0" err="1"/>
              <a:t>saturi</a:t>
            </a:r>
            <a:r>
              <a:rPr lang="en-US" dirty="0"/>
              <a:t> e </a:t>
            </a:r>
            <a:r>
              <a:rPr lang="en-US" dirty="0" err="1"/>
              <a:t>zuccheri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alimenti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Rendere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orti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cittadini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Costruire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strutture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pubbliche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 err="1"/>
              <a:t>parchi</a:t>
            </a:r>
            <a:r>
              <a:rPr lang="en-US" dirty="0"/>
              <a:t>,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ciclabili</a:t>
            </a:r>
            <a:r>
              <a:rPr lang="en-US" dirty="0"/>
              <a:t>, </a:t>
            </a:r>
            <a:r>
              <a:rPr lang="en-US" dirty="0" err="1"/>
              <a:t>palestre</a:t>
            </a:r>
            <a:r>
              <a:rPr lang="en-US" dirty="0"/>
              <a:t>, </a:t>
            </a:r>
            <a:r>
              <a:rPr lang="en-US" dirty="0" err="1"/>
              <a:t>campi</a:t>
            </a:r>
            <a:r>
              <a:rPr lang="en-US" dirty="0"/>
              <a:t> di calcio o di </a:t>
            </a:r>
            <a:r>
              <a:rPr lang="en-US" dirty="0" err="1"/>
              <a:t>pallavolo-pallacanestro</a:t>
            </a:r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Implementare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iniziative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cittadine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di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 o </a:t>
            </a:r>
            <a:r>
              <a:rPr lang="en-US" dirty="0" err="1"/>
              <a:t>educazione</a:t>
            </a:r>
            <a:r>
              <a:rPr lang="en-US" dirty="0"/>
              <a:t> </a:t>
            </a:r>
            <a:r>
              <a:rPr lang="en-US" dirty="0" err="1"/>
              <a:t>all’alimentazione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9147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3D64F-3469-445B-949D-45CF51BA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4" y="365125"/>
            <a:ext cx="10724626" cy="153917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PREVENZIONE A LIVELLO </a:t>
            </a:r>
            <a:br>
              <a:rPr lang="it-IT" sz="4000" b="1" dirty="0">
                <a:solidFill>
                  <a:srgbClr val="FF0000"/>
                </a:solidFill>
                <a:latin typeface="+mn-lt"/>
              </a:rPr>
            </a:br>
            <a:r>
              <a:rPr lang="it-IT" sz="4000" b="1" dirty="0">
                <a:solidFill>
                  <a:srgbClr val="FF0000"/>
                </a:solidFill>
                <a:latin typeface="+mn-lt"/>
              </a:rPr>
              <a:t>DELL’INDUSTRIA ALIMENTARE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C0493-DE48-4283-A711-600A5385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517"/>
            <a:ext cx="10515600" cy="435133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ridurre</a:t>
            </a:r>
            <a:r>
              <a:rPr lang="it-IT" dirty="0"/>
              <a:t> il contenuto di grassi, zuccheri e sale degli alimenti trasformati;</a:t>
            </a:r>
          </a:p>
          <a:p>
            <a:r>
              <a:rPr lang="it-IT" b="1" dirty="0">
                <a:solidFill>
                  <a:srgbClr val="FF0000"/>
                </a:solidFill>
              </a:rPr>
              <a:t>garantire che scelte sane </a:t>
            </a:r>
            <a:r>
              <a:rPr lang="it-IT" dirty="0"/>
              <a:t>e nutrienti siano disponibili e accessibili a tutti i consumatori;</a:t>
            </a:r>
          </a:p>
          <a:p>
            <a:r>
              <a:rPr lang="it-IT" b="1" dirty="0">
                <a:solidFill>
                  <a:srgbClr val="FF0000"/>
                </a:solidFill>
              </a:rPr>
              <a:t>limitare la commercializzazione e la pubblicità </a:t>
            </a:r>
            <a:r>
              <a:rPr lang="it-IT" dirty="0"/>
              <a:t>di alimenti ricchi di zuccheri, sale e grassi, in particolare quelli destinati a bambini e adolescenti; </a:t>
            </a:r>
          </a:p>
          <a:p>
            <a:r>
              <a:rPr lang="it-IT" b="1" dirty="0">
                <a:solidFill>
                  <a:srgbClr val="FF0000"/>
                </a:solidFill>
              </a:rPr>
              <a:t>garantire </a:t>
            </a:r>
            <a:r>
              <a:rPr lang="it-IT" dirty="0"/>
              <a:t>la disponibilità di </a:t>
            </a:r>
            <a:r>
              <a:rPr lang="it-IT" b="1" dirty="0">
                <a:solidFill>
                  <a:srgbClr val="FF0000"/>
                </a:solidFill>
              </a:rPr>
              <a:t>scelte alimentari sane </a:t>
            </a:r>
            <a:r>
              <a:rPr lang="it-IT" dirty="0"/>
              <a:t>e sostenere la regolare pratica </a:t>
            </a:r>
            <a:r>
              <a:rPr lang="it-IT" b="1" dirty="0">
                <a:solidFill>
                  <a:srgbClr val="FF0000"/>
                </a:solidFill>
              </a:rPr>
              <a:t>dell'attività fisica </a:t>
            </a:r>
            <a:r>
              <a:rPr lang="it-IT" dirty="0"/>
              <a:t>sul posto di lavoro.</a:t>
            </a:r>
          </a:p>
        </p:txBody>
      </p:sp>
    </p:spTree>
    <p:extLst>
      <p:ext uri="{BB962C8B-B14F-4D97-AF65-F5344CB8AC3E}">
        <p14:creationId xmlns:p14="http://schemas.microsoft.com/office/powerpoint/2010/main" val="3839617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9031" y="2220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OBESITA’ E MORTALITA’ NEGLI UOMINI SEDENTARI O FISICAMENTE ATTIVI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01" t="27666" r="42946" b="20403"/>
          <a:stretch/>
        </p:blipFill>
        <p:spPr>
          <a:xfrm>
            <a:off x="2827350" y="1755542"/>
            <a:ext cx="6225873" cy="49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42D0C-AED4-4232-B8EC-82D28FFC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1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+mn-lt"/>
              </a:rPr>
              <a:t>World </a:t>
            </a:r>
            <a:r>
              <a:rPr lang="it-IT" b="1" dirty="0" err="1">
                <a:solidFill>
                  <a:srgbClr val="FF0000"/>
                </a:solidFill>
                <a:latin typeface="+mn-lt"/>
              </a:rPr>
              <a:t>Obesity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 Federation:</a:t>
            </a:r>
            <a:br>
              <a:rPr lang="it-IT" b="1" dirty="0">
                <a:solidFill>
                  <a:srgbClr val="FF0000"/>
                </a:solidFill>
                <a:latin typeface="+mn-lt"/>
              </a:rPr>
            </a:br>
            <a:r>
              <a:rPr lang="it-IT" b="1" dirty="0">
                <a:solidFill>
                  <a:srgbClr val="FF0000"/>
                </a:solidFill>
                <a:latin typeface="+mn-lt"/>
              </a:rPr>
              <a:t>ROOTS of </a:t>
            </a:r>
            <a:r>
              <a:rPr lang="it-IT" b="1" dirty="0" err="1">
                <a:solidFill>
                  <a:srgbClr val="FF0000"/>
                </a:solidFill>
                <a:latin typeface="+mn-lt"/>
              </a:rPr>
              <a:t>Obesity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+mn-lt"/>
              </a:rPr>
              <a:t>Declaration</a:t>
            </a:r>
            <a:br>
              <a:rPr lang="it-IT" b="1" dirty="0"/>
            </a:b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F4D82DB-118D-4141-84E0-E54F572A0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10" t="48011" r="51108" b="35571"/>
          <a:stretch/>
        </p:blipFill>
        <p:spPr>
          <a:xfrm>
            <a:off x="942975" y="2505075"/>
            <a:ext cx="5000625" cy="364123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CF01369-0D22-46E5-B68E-6AE7FDCFE729}"/>
              </a:ext>
            </a:extLst>
          </p:cNvPr>
          <p:cNvSpPr/>
          <p:nvPr/>
        </p:nvSpPr>
        <p:spPr>
          <a:xfrm>
            <a:off x="5943600" y="2777609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RICONOSCERE L’OBESITA’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D0FDDB-60B3-4901-8E57-18682F26D268}"/>
              </a:ext>
            </a:extLst>
          </p:cNvPr>
          <p:cNvSpPr/>
          <p:nvPr/>
        </p:nvSpPr>
        <p:spPr>
          <a:xfrm>
            <a:off x="5943600" y="3419475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SOREVGLIARE L’OBESITA’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E01B3E0-A823-4B5E-A7C7-80146020F91C}"/>
              </a:ext>
            </a:extLst>
          </p:cNvPr>
          <p:cNvSpPr/>
          <p:nvPr/>
        </p:nvSpPr>
        <p:spPr>
          <a:xfrm>
            <a:off x="5943600" y="4158436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PREVENIRE L’OBESITA’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3875DD-0955-4139-A257-339A82C9C28D}"/>
              </a:ext>
            </a:extLst>
          </p:cNvPr>
          <p:cNvSpPr/>
          <p:nvPr/>
        </p:nvSpPr>
        <p:spPr>
          <a:xfrm>
            <a:off x="5943600" y="4850844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TRATTARE L’OBESITA’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712878F-D3BA-4359-8626-6B35705D3E45}"/>
              </a:ext>
            </a:extLst>
          </p:cNvPr>
          <p:cNvSpPr/>
          <p:nvPr/>
        </p:nvSpPr>
        <p:spPr>
          <a:xfrm>
            <a:off x="5943600" y="563772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APPROCCIO DI SISTEMA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6520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C5CFE-7A42-41C8-A2E6-696F8875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2" y="607218"/>
            <a:ext cx="10696575" cy="5643563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Riconoscere</a:t>
            </a:r>
            <a:r>
              <a:rPr lang="it-IT" sz="2000" dirty="0"/>
              <a:t> ufficialmente che l'obesità è una malattia cronica e multifattoriale e un motore di altre malattie, con gravi implicazioni per gli individui, le famiglie, le società e le economie.</a:t>
            </a:r>
          </a:p>
          <a:p>
            <a:endParaRPr lang="it-IT" sz="2000" dirty="0"/>
          </a:p>
          <a:p>
            <a:r>
              <a:rPr lang="it-IT" sz="2000" dirty="0"/>
              <a:t>Promuovere e sostenere il </a:t>
            </a:r>
            <a:r>
              <a:rPr lang="it-IT" sz="2000" b="1" dirty="0">
                <a:solidFill>
                  <a:srgbClr val="FF0000"/>
                </a:solidFill>
              </a:rPr>
              <a:t>monitoraggio e la sorveglianza </a:t>
            </a:r>
            <a:r>
              <a:rPr lang="it-IT" sz="2000" dirty="0"/>
              <a:t>dell'obesità e </a:t>
            </a:r>
            <a:r>
              <a:rPr lang="it-IT" sz="2000" b="1" dirty="0">
                <a:solidFill>
                  <a:srgbClr val="FF0000"/>
                </a:solidFill>
              </a:rPr>
              <a:t>la ricerca </a:t>
            </a:r>
            <a:r>
              <a:rPr lang="it-IT" sz="2000" dirty="0"/>
              <a:t>innovativa sulle cause e le strategie efficaci di prevenzione e cura</a:t>
            </a:r>
          </a:p>
          <a:p>
            <a:endParaRPr lang="it-IT" sz="2000" dirty="0"/>
          </a:p>
          <a:p>
            <a:r>
              <a:rPr lang="it-IT" sz="2000" dirty="0"/>
              <a:t>Implementare  strategie di </a:t>
            </a:r>
            <a:r>
              <a:rPr lang="it-IT" sz="2000" b="1" dirty="0">
                <a:solidFill>
                  <a:srgbClr val="FF0000"/>
                </a:solidFill>
              </a:rPr>
              <a:t>prevenzione</a:t>
            </a:r>
            <a:r>
              <a:rPr lang="it-IT" sz="2000" dirty="0"/>
              <a:t> dell'obesità </a:t>
            </a:r>
            <a:r>
              <a:rPr lang="it-IT" sz="2000" b="1" dirty="0">
                <a:solidFill>
                  <a:srgbClr val="FF0000"/>
                </a:solidFill>
              </a:rPr>
              <a:t>in tutto il corso della vita</a:t>
            </a:r>
            <a:r>
              <a:rPr lang="it-IT" sz="2000" dirty="0"/>
              <a:t>, dal </a:t>
            </a:r>
            <a:r>
              <a:rPr lang="it-IT" sz="2000" dirty="0" err="1"/>
              <a:t>pre</a:t>
            </a:r>
            <a:r>
              <a:rPr lang="it-IT" sz="2000" dirty="0"/>
              <a:t>-concepimento, attraverso l'infanzia e fino all'età avanzata.</a:t>
            </a:r>
          </a:p>
          <a:p>
            <a:endParaRPr lang="it-IT" sz="2000" dirty="0"/>
          </a:p>
          <a:p>
            <a:r>
              <a:rPr lang="it-IT" sz="2000" dirty="0"/>
              <a:t>Il </a:t>
            </a:r>
            <a:r>
              <a:rPr lang="it-IT" sz="2000" b="1" dirty="0">
                <a:solidFill>
                  <a:srgbClr val="FF0000"/>
                </a:solidFill>
              </a:rPr>
              <a:t>trattamento dell'obesità</a:t>
            </a:r>
            <a:r>
              <a:rPr lang="it-IT" sz="2000" dirty="0"/>
              <a:t>, utilizzando approcci basati sull'evidenza, </a:t>
            </a:r>
            <a:r>
              <a:rPr lang="it-IT" sz="2000" b="1" dirty="0">
                <a:solidFill>
                  <a:srgbClr val="FF0000"/>
                </a:solidFill>
              </a:rPr>
              <a:t>dignitosi, non stigmatizzanti</a:t>
            </a:r>
            <a:r>
              <a:rPr lang="it-IT" sz="2000" dirty="0"/>
              <a:t> e incentrati sulla persona – compresi interventi comportamentali, farmacologici, digitali, nutrizionali, basati sull'attività fisica e chirurgici – dovrebbe essere </a:t>
            </a:r>
            <a:r>
              <a:rPr lang="it-IT" sz="2000" b="1" dirty="0">
                <a:solidFill>
                  <a:srgbClr val="FF0000"/>
                </a:solidFill>
              </a:rPr>
              <a:t>accessibile a tutte le persone </a:t>
            </a:r>
            <a:r>
              <a:rPr lang="it-IT" sz="2000" dirty="0"/>
              <a:t>con obesità.</a:t>
            </a:r>
          </a:p>
          <a:p>
            <a:endParaRPr lang="it-IT" sz="2000" dirty="0"/>
          </a:p>
          <a:p>
            <a:r>
              <a:rPr lang="it-IT" sz="2000" dirty="0"/>
              <a:t>Applicare </a:t>
            </a:r>
            <a:r>
              <a:rPr lang="it-IT" sz="2000" b="1" dirty="0">
                <a:solidFill>
                  <a:srgbClr val="FF0000"/>
                </a:solidFill>
              </a:rPr>
              <a:t>approcci di sistema</a:t>
            </a:r>
            <a:r>
              <a:rPr lang="it-IT" sz="2000" dirty="0"/>
              <a:t> alla gestione dell'obesità, volti a rafforzare i sistemi sanitari, consentire l'integrazione dell'obesità </a:t>
            </a:r>
            <a:r>
              <a:rPr lang="it-IT" sz="2000" b="1" dirty="0">
                <a:solidFill>
                  <a:srgbClr val="FF0000"/>
                </a:solidFill>
              </a:rPr>
              <a:t>nell'assistenza primaria e secondaria </a:t>
            </a:r>
            <a:r>
              <a:rPr lang="it-IT" sz="2000" dirty="0"/>
              <a:t>e affrontare le </a:t>
            </a:r>
            <a:r>
              <a:rPr lang="it-IT" sz="2000" b="1" dirty="0">
                <a:solidFill>
                  <a:srgbClr val="FF0000"/>
                </a:solidFill>
              </a:rPr>
              <a:t>radici ambientali, sociali e economiche dell'obesità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86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78292643-32C1-4F36-833D-0D012B115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19" y="1467724"/>
            <a:ext cx="3155465" cy="420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2">
            <a:extLst>
              <a:ext uri="{FF2B5EF4-FFF2-40B4-BE49-F238E27FC236}">
                <a16:creationId xmlns:a16="http://schemas.microsoft.com/office/drawing/2014/main" id="{8E6056CD-B4C4-4D31-955A-DA7D4E2A9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1"/>
          <a:stretch/>
        </p:blipFill>
        <p:spPr bwMode="auto">
          <a:xfrm>
            <a:off x="6019713" y="1527014"/>
            <a:ext cx="3486150" cy="41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B41FBAB-8C3F-4534-82CF-E578BF3D015B}"/>
              </a:ext>
            </a:extLst>
          </p:cNvPr>
          <p:cNvSpPr/>
          <p:nvPr/>
        </p:nvSpPr>
        <p:spPr>
          <a:xfrm>
            <a:off x="2399862" y="5922628"/>
            <a:ext cx="72397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4000" b="1" dirty="0">
                <a:solidFill>
                  <a:srgbClr val="FF0000"/>
                </a:solidFill>
                <a:latin typeface="Curlz MT" panose="040404040507020202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  <a:endParaRPr lang="it-IT" sz="4000" dirty="0">
              <a:effectLst/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3D89774-CF09-4125-B7E1-A799B3B60744}"/>
              </a:ext>
            </a:extLst>
          </p:cNvPr>
          <p:cNvSpPr/>
          <p:nvPr/>
        </p:nvSpPr>
        <p:spPr>
          <a:xfrm>
            <a:off x="1581150" y="2109787"/>
            <a:ext cx="8553450" cy="263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QUAL’E’ LA DIFFUSSIONE DELL’OBESITA’?</a:t>
            </a:r>
          </a:p>
        </p:txBody>
      </p:sp>
    </p:spTree>
    <p:extLst>
      <p:ext uri="{BB962C8B-B14F-4D97-AF65-F5344CB8AC3E}">
        <p14:creationId xmlns:p14="http://schemas.microsoft.com/office/powerpoint/2010/main" val="44833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2407" y="424848"/>
            <a:ext cx="5944263" cy="108201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L’OBESITA’ NEL MONDO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87" t="30772" r="23344" b="16235"/>
          <a:stretch/>
        </p:blipFill>
        <p:spPr>
          <a:xfrm>
            <a:off x="273821" y="1730484"/>
            <a:ext cx="6421481" cy="3533643"/>
          </a:xfrm>
          <a:prstGeom prst="rect">
            <a:avLst/>
          </a:prstGeom>
        </p:spPr>
      </p:pic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E4AEC2B0-8400-4997-A12E-33CA47765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1" t="29859" r="22932" b="14042"/>
          <a:stretch/>
        </p:blipFill>
        <p:spPr>
          <a:xfrm>
            <a:off x="6866752" y="2043640"/>
            <a:ext cx="5151751" cy="29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764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+mn-lt"/>
              </a:rPr>
              <a:t>VELOCITA’ DI CRESCITA DELL’OBESITA’ NEGLI USA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22" t="50297" r="31182" b="14791"/>
          <a:stretch/>
        </p:blipFill>
        <p:spPr>
          <a:xfrm>
            <a:off x="2987490" y="1802007"/>
            <a:ext cx="6037241" cy="45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9138" y="440461"/>
            <a:ext cx="7733723" cy="104544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+mn-lt"/>
              </a:rPr>
              <a:t>L’OBESITA’ NEGLI ITALIANI ADULTI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36" t="28091" r="19434" b="4621"/>
          <a:stretch/>
        </p:blipFill>
        <p:spPr>
          <a:xfrm>
            <a:off x="1748266" y="1579419"/>
            <a:ext cx="8741911" cy="50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8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1AF3591-D9F1-4243-80B6-6CD11DF151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+mn-lt"/>
              </a:rPr>
              <a:t>L’OBESITA’ IN BAMBINI E ADOLESCENTI NEGLI USA </a:t>
            </a:r>
            <a:br>
              <a:rPr lang="it-IT" altLang="it-IT" sz="4000" b="1" dirty="0">
                <a:solidFill>
                  <a:srgbClr val="FF0000"/>
                </a:solidFill>
                <a:latin typeface="+mn-lt"/>
              </a:rPr>
            </a:br>
            <a:r>
              <a:rPr lang="it-IT" altLang="it-IT" sz="4000" b="1" dirty="0">
                <a:solidFill>
                  <a:srgbClr val="FF0000"/>
                </a:solidFill>
                <a:latin typeface="+mn-lt"/>
              </a:rPr>
              <a:t>TRA IL 1963 E IL 2008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1931282C-DB35-4A4B-ACC7-A0028B4AF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2250" r="1940" b="12381"/>
          <a:stretch/>
        </p:blipFill>
        <p:spPr bwMode="auto">
          <a:xfrm>
            <a:off x="2208214" y="1855789"/>
            <a:ext cx="7021512" cy="424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5">
            <a:extLst>
              <a:ext uri="{FF2B5EF4-FFF2-40B4-BE49-F238E27FC236}">
                <a16:creationId xmlns:a16="http://schemas.microsoft.com/office/drawing/2014/main" id="{FB82A71C-7430-4467-91E4-69D576AC9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4" y="1773238"/>
            <a:ext cx="532923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756875" cy="1122362"/>
          </a:xfrm>
        </p:spPr>
        <p:txBody>
          <a:bodyPr/>
          <a:lstStyle/>
          <a:p>
            <a:r>
              <a:rPr lang="de-DE" altLang="it-IT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altLang="it-IT" sz="32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L’OBESITA’ NEI BAMBINI EUROPEI DI 2-9 ANNI</a:t>
            </a:r>
            <a:endParaRPr lang="de-DE" altLang="it-IT" sz="32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BF6B6778-1E42-427C-9A88-F2C6A778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41145" r="23421" b="16536"/>
          <a:stretch>
            <a:fillRect/>
          </a:stretch>
        </p:blipFill>
        <p:spPr bwMode="auto">
          <a:xfrm>
            <a:off x="874711" y="1958181"/>
            <a:ext cx="485933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2E7BDC8-3349-481F-8E6A-DF565081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43098" r="22314" b="17513"/>
          <a:stretch>
            <a:fillRect/>
          </a:stretch>
        </p:blipFill>
        <p:spPr bwMode="auto">
          <a:xfrm>
            <a:off x="6748464" y="2954338"/>
            <a:ext cx="478948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972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 SLIDES FROM SONBOL - Template - Disease Control">
  <a:themeElements>
    <a:clrScheme name="NEW SLIDES FROM SONBOL - Template - Disease Control 8">
      <a:dk1>
        <a:srgbClr val="000000"/>
      </a:dk1>
      <a:lt1>
        <a:srgbClr val="EAEAEA"/>
      </a:lt1>
      <a:dk2>
        <a:srgbClr val="17118B"/>
      </a:dk2>
      <a:lt2>
        <a:srgbClr val="FFFFCC"/>
      </a:lt2>
      <a:accent1>
        <a:srgbClr val="B2B2B2"/>
      </a:accent1>
      <a:accent2>
        <a:srgbClr val="54ABB2"/>
      </a:accent2>
      <a:accent3>
        <a:srgbClr val="ABAAC4"/>
      </a:accent3>
      <a:accent4>
        <a:srgbClr val="C8C8C8"/>
      </a:accent4>
      <a:accent5>
        <a:srgbClr val="D5D5D5"/>
      </a:accent5>
      <a:accent6>
        <a:srgbClr val="4B9BA1"/>
      </a:accent6>
      <a:hlink>
        <a:srgbClr val="4F49A3"/>
      </a:hlink>
      <a:folHlink>
        <a:srgbClr val="2E2573"/>
      </a:folHlink>
    </a:clrScheme>
    <a:fontScheme name="NEW SLIDES FROM SONBOL - Template - Disease Contr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NEW SLIDES FROM SONBOL - Template - Disease Contro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LIDES FROM SONBOL - Template - Disease Contro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LIDES FROM SONBOL - Template - Disease Contro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LIDES FROM SONBOL - Template - Disease Contro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LIDES FROM SONBOL - Template - Disease Contro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LIDES FROM SONBOL - Template - Disease Contro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LIDES FROM SONBOL - Template - Disease Contro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LIDES FROM SONBOL - Template - Disease Contro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1247</Words>
  <Application>Microsoft Office PowerPoint</Application>
  <PresentationFormat>Widescreen</PresentationFormat>
  <Paragraphs>298</Paragraphs>
  <Slides>37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53" baseType="lpstr">
      <vt:lpstr>ＭＳ Ｐゴシック</vt:lpstr>
      <vt:lpstr>Arial</vt:lpstr>
      <vt:lpstr>Arial</vt:lpstr>
      <vt:lpstr>Arial Narrow</vt:lpstr>
      <vt:lpstr>Calibri</vt:lpstr>
      <vt:lpstr>Calibri Light</vt:lpstr>
      <vt:lpstr>Curlz MT</vt:lpstr>
      <vt:lpstr>Helvetica 55 Roman</vt:lpstr>
      <vt:lpstr>Montserrat-Bold</vt:lpstr>
      <vt:lpstr>Tahoma</vt:lpstr>
      <vt:lpstr>Times New Roman</vt:lpstr>
      <vt:lpstr>Wingdings</vt:lpstr>
      <vt:lpstr>Tema di Office</vt:lpstr>
      <vt:lpstr>1_Leere Präsentation</vt:lpstr>
      <vt:lpstr>NEW SLIDES FROM SONBOL - Template - Disease Control</vt:lpstr>
      <vt:lpstr>Diagramm</vt:lpstr>
      <vt:lpstr>Presentazione standard di PowerPoint</vt:lpstr>
      <vt:lpstr>Presentazione standard di PowerPoint</vt:lpstr>
      <vt:lpstr>DEFINIZIONE E CLASSIFICAZIONE DELL’OBESITA’  Accumulo eccessivo di grasso sia a livello sottocutaneo che viscerale che può avere effetti gravi per la salute</vt:lpstr>
      <vt:lpstr>Presentazione standard di PowerPoint</vt:lpstr>
      <vt:lpstr>L’OBESITA’ NEL MONDO</vt:lpstr>
      <vt:lpstr>VELOCITA’ DI CRESCITA DELL’OBESITA’ NEGLI USA</vt:lpstr>
      <vt:lpstr>L’OBESITA’ NEGLI ITALIANI ADULTI</vt:lpstr>
      <vt:lpstr>L’OBESITA’ IN BAMBINI E ADOLESCENTI NEGLI USA  TRA IL 1963 E IL 2008</vt:lpstr>
      <vt:lpstr>  L’OBESITA’ NEI BAMBINI EUROPEI DI 2-9 ANNI</vt:lpstr>
      <vt:lpstr>L’OBESITA’ NEI BAMBINI ITALIANI: OKkio alla SALUTE </vt:lpstr>
      <vt:lpstr>Presentazione standard di PowerPoint</vt:lpstr>
      <vt:lpstr>Presentazione standard di PowerPoint</vt:lpstr>
      <vt:lpstr>BOTERO E L’OBESITA’</vt:lpstr>
      <vt:lpstr>FATTORI DI RISCHIO DELL’OBESITA’</vt:lpstr>
      <vt:lpstr>LA PREVALENZA DELL’OBESITA’ DIPENDE DALLO STATO SOCIOECONOMICO</vt:lpstr>
      <vt:lpstr>Presentazione standard di PowerPoint</vt:lpstr>
      <vt:lpstr>IMPATTO DELL’OBESITA’ SULLA MORTALITA’ E SULLA DISABILITA’</vt:lpstr>
      <vt:lpstr>IL RISCHIO DELL’OBESITA’ PER LA SALUTE</vt:lpstr>
      <vt:lpstr>OBESITA’ E RISCHIO DI MALATTIA CORONARICA</vt:lpstr>
      <vt:lpstr>OBESITA’ E RISCHIO DI TUMORE</vt:lpstr>
      <vt:lpstr>PERCENTUALE E NUMERO DI TUMORI  ATTRIBUIBILI ALL’OBESITA’</vt:lpstr>
      <vt:lpstr>IL COSTO DELL’OBESITA’ PER LA SOCIETA’</vt:lpstr>
      <vt:lpstr>Presentazione standard di PowerPoint</vt:lpstr>
      <vt:lpstr>Presentazione standard di PowerPoint</vt:lpstr>
      <vt:lpstr>Presentazione standard di PowerPoint</vt:lpstr>
      <vt:lpstr>  FATTORI DI RISCHIO DELL‘OBESITA‘ NEI BAMBINI</vt:lpstr>
      <vt:lpstr>STATO SOCIALE DEI GENITORI E OBESITA‘</vt:lpstr>
      <vt:lpstr>Presentazione standard di PowerPoint</vt:lpstr>
      <vt:lpstr>BMI AND CHILDREN METABOLISM</vt:lpstr>
      <vt:lpstr>Presentazione standard di PowerPoint</vt:lpstr>
      <vt:lpstr>PREVENZIONE A LIVELLO INDIVIDUALE</vt:lpstr>
      <vt:lpstr>PREVENZIONE A LIVELLO DI SOCIETA’</vt:lpstr>
      <vt:lpstr>PREVENZIONE A LIVELLO  DELL’INDUSTRIA ALIMENTARE</vt:lpstr>
      <vt:lpstr>OBESITA’ E MORTALITA’ NEGLI UOMINI SEDENTARI O FISICAMENTE ATTIVI</vt:lpstr>
      <vt:lpstr>World Obesity Federation: ROOTS of Obesity Declaration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Licia Iacoviello</dc:creator>
  <cp:lastModifiedBy>Iacoviello Licia</cp:lastModifiedBy>
  <cp:revision>75</cp:revision>
  <dcterms:created xsi:type="dcterms:W3CDTF">2019-02-05T12:49:37Z</dcterms:created>
  <dcterms:modified xsi:type="dcterms:W3CDTF">2022-09-23T11:13:12Z</dcterms:modified>
</cp:coreProperties>
</file>