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64" r:id="rId2"/>
    <p:sldMasterId id="2147483652" r:id="rId3"/>
    <p:sldMasterId id="2147483660" r:id="rId4"/>
  </p:sldMasterIdLst>
  <p:notesMasterIdLst>
    <p:notesMasterId r:id="rId17"/>
  </p:notesMasterIdLst>
  <p:handoutMasterIdLst>
    <p:handoutMasterId r:id="rId18"/>
  </p:handoutMasterIdLst>
  <p:sldIdLst>
    <p:sldId id="279" r:id="rId5"/>
    <p:sldId id="2451" r:id="rId6"/>
    <p:sldId id="2452" r:id="rId7"/>
    <p:sldId id="2448" r:id="rId8"/>
    <p:sldId id="260" r:id="rId9"/>
    <p:sldId id="261" r:id="rId10"/>
    <p:sldId id="262" r:id="rId11"/>
    <p:sldId id="263" r:id="rId12"/>
    <p:sldId id="2435" r:id="rId13"/>
    <p:sldId id="2436" r:id="rId14"/>
    <p:sldId id="2437" r:id="rId15"/>
    <p:sldId id="2453" r:id="rId16"/>
  </p:sldIdLst>
  <p:sldSz cx="12192000" cy="6858000"/>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C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4CFE0-CCC5-4356-BA4F-19855A6E2BD9}" v="1069" dt="2022-09-20T07:00:19.89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6439" autoAdjust="0"/>
  </p:normalViewPr>
  <p:slideViewPr>
    <p:cSldViewPr snapToGrid="0">
      <p:cViewPr varScale="1">
        <p:scale>
          <a:sx n="73" d="100"/>
          <a:sy n="73" d="100"/>
        </p:scale>
        <p:origin x="1432" y="7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A312143-D536-C2E5-992E-354F1EC71B61}"/>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C192E545-6F7B-2767-73C8-72CB343964CD}"/>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6BE29395-1B2C-4ABB-B1C1-FCEEF955B8E9}" type="datetimeFigureOut">
              <a:rPr lang="it-IT" smtClean="0"/>
              <a:t>19/09/2022</a:t>
            </a:fld>
            <a:endParaRPr lang="it-IT"/>
          </a:p>
        </p:txBody>
      </p:sp>
      <p:sp>
        <p:nvSpPr>
          <p:cNvPr id="4" name="Segnaposto piè di pagina 3">
            <a:extLst>
              <a:ext uri="{FF2B5EF4-FFF2-40B4-BE49-F238E27FC236}">
                <a16:creationId xmlns:a16="http://schemas.microsoft.com/office/drawing/2014/main" id="{CC52D9A0-2798-58CE-3C6F-D4B941260567}"/>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0BCCE83-E3B6-9B9D-D16E-463DF1D6A00C}"/>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5D06A64-F339-4CAC-97C7-EFAB77CB065A}" type="slidenum">
              <a:rPr lang="it-IT" smtClean="0"/>
              <a:t>‹N›</a:t>
            </a:fld>
            <a:endParaRPr lang="it-IT"/>
          </a:p>
        </p:txBody>
      </p:sp>
    </p:spTree>
    <p:extLst>
      <p:ext uri="{BB962C8B-B14F-4D97-AF65-F5344CB8AC3E}">
        <p14:creationId xmlns:p14="http://schemas.microsoft.com/office/powerpoint/2010/main" val="79116371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BE79F1A-1CB4-4351-83FB-17F8D3028406}" type="datetimeFigureOut">
              <a:rPr lang="it-IT" smtClean="0"/>
              <a:t>19/09/2022</a:t>
            </a:fld>
            <a:endParaRPr lang="it-IT"/>
          </a:p>
        </p:txBody>
      </p:sp>
      <p:sp>
        <p:nvSpPr>
          <p:cNvPr id="4" name="Segnaposto immagine diapositiva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318CFC2-FB9D-4C29-B585-246A6B533582}" type="slidenum">
              <a:rPr lang="it-IT" smtClean="0"/>
              <a:t>‹N›</a:t>
            </a:fld>
            <a:endParaRPr lang="it-IT"/>
          </a:p>
        </p:txBody>
      </p:sp>
    </p:spTree>
    <p:extLst>
      <p:ext uri="{BB962C8B-B14F-4D97-AF65-F5344CB8AC3E}">
        <p14:creationId xmlns:p14="http://schemas.microsoft.com/office/powerpoint/2010/main" val="6811152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71994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62260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317251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8177BCE8-FCEA-D3C1-88EF-193B2B88EFE0}"/>
              </a:ext>
            </a:extLst>
          </p:cNvPr>
          <p:cNvSpPr>
            <a:spLocks noGrp="1"/>
          </p:cNvSpPr>
          <p:nvPr>
            <p:ph type="sldNum" sz="quarter" idx="12"/>
          </p:nvPr>
        </p:nvSpPr>
        <p:spPr/>
        <p:txBody>
          <a:bodyPr/>
          <a:lstStyle/>
          <a:p>
            <a:fld id="{380CD342-0A04-4093-B8B8-41D4B1EFED73}" type="slidenum">
              <a:rPr lang="it-IT" smtClean="0"/>
              <a:t>‹N›</a:t>
            </a:fld>
            <a:endParaRPr lang="it-IT"/>
          </a:p>
        </p:txBody>
      </p:sp>
    </p:spTree>
    <p:extLst>
      <p:ext uri="{BB962C8B-B14F-4D97-AF65-F5344CB8AC3E}">
        <p14:creationId xmlns:p14="http://schemas.microsoft.com/office/powerpoint/2010/main" val="185036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8177BCE8-FCEA-D3C1-88EF-193B2B88EFE0}"/>
              </a:ext>
            </a:extLst>
          </p:cNvPr>
          <p:cNvSpPr>
            <a:spLocks noGrp="1"/>
          </p:cNvSpPr>
          <p:nvPr>
            <p:ph type="sldNum" sz="quarter" idx="12"/>
          </p:nvPr>
        </p:nvSpPr>
        <p:spPr/>
        <p:txBody>
          <a:bodyPr/>
          <a:lstStyle/>
          <a:p>
            <a:fld id="{380CD342-0A04-4093-B8B8-41D4B1EFED73}" type="slidenum">
              <a:rPr lang="it-IT" smtClean="0"/>
              <a:t>‹N›</a:t>
            </a:fld>
            <a:endParaRPr lang="it-IT" dirty="0"/>
          </a:p>
        </p:txBody>
      </p:sp>
      <p:pic>
        <p:nvPicPr>
          <p:cNvPr id="7" name="Immagine 6" descr="Immagine che contiene disegnando&#10;&#10;Descrizione generata automaticamente">
            <a:extLst>
              <a:ext uri="{FF2B5EF4-FFF2-40B4-BE49-F238E27FC236}">
                <a16:creationId xmlns:a16="http://schemas.microsoft.com/office/drawing/2014/main" id="{2E48FA9D-1A2A-FE6E-822E-3703A157240F}"/>
              </a:ext>
            </a:extLst>
          </p:cNvPr>
          <p:cNvPicPr>
            <a:picLocks noChangeAspect="1"/>
          </p:cNvPicPr>
          <p:nvPr userDrawn="1"/>
        </p:nvPicPr>
        <p:blipFill>
          <a:blip r:embed="rId2"/>
          <a:stretch>
            <a:fillRect/>
          </a:stretch>
        </p:blipFill>
        <p:spPr>
          <a:xfrm>
            <a:off x="38870" y="30214"/>
            <a:ext cx="573778" cy="826770"/>
          </a:xfrm>
          <a:prstGeom prst="rect">
            <a:avLst/>
          </a:prstGeom>
        </p:spPr>
      </p:pic>
    </p:spTree>
    <p:extLst>
      <p:ext uri="{BB962C8B-B14F-4D97-AF65-F5344CB8AC3E}">
        <p14:creationId xmlns:p14="http://schemas.microsoft.com/office/powerpoint/2010/main" val="53405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11776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64990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53111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171415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7C489E2-8963-4C58-934F-8AFDE15CBCC4}" type="datetimeFigureOut">
              <a:rPr lang="it-IT" smtClean="0"/>
              <a:t>19/09/2022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119860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7C489E2-8963-4C58-934F-8AFDE15CBCC4}" type="datetimeFigureOut">
              <a:rPr lang="it-IT" smtClean="0"/>
              <a:t>19/09/2022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21084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88813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489E2-8963-4C58-934F-8AFDE15CBCC4}" type="datetimeFigureOut">
              <a:rPr lang="it-IT" smtClean="0"/>
              <a:t>19/09/2022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363023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3407088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1015491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3416049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329875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139333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1355583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3979720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941190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7C489E2-8963-4C58-934F-8AFDE15CBCC4}" type="datetimeFigureOut">
              <a:rPr lang="it-IT" smtClean="0"/>
              <a:t>19/09/2022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78930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745599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7C489E2-8963-4C58-934F-8AFDE15CBCC4}" type="datetimeFigureOut">
              <a:rPr lang="it-IT" smtClean="0"/>
              <a:t>19/09/2022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71847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489E2-8963-4C58-934F-8AFDE15CBCC4}" type="datetimeFigureOut">
              <a:rPr lang="it-IT" smtClean="0"/>
              <a:t>19/09/2022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422408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1477546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1073364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476257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7C489E2-8963-4C58-934F-8AFDE15CBCC4}"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3939888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0789B7-6331-411A-A54B-C28FEEEB8E62}" type="datetimeFigureOut">
              <a:rPr lang="it-IT" smtClean="0"/>
              <a:t>19/09/2022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CA1581-8D38-4F7D-A6C4-22C336CDB54F}" type="slidenum">
              <a:rPr lang="it-IT" smtClean="0"/>
              <a:t>‹N›</a:t>
            </a:fld>
            <a:endParaRPr lang="it-IT"/>
          </a:p>
        </p:txBody>
      </p:sp>
    </p:spTree>
    <p:extLst>
      <p:ext uri="{BB962C8B-B14F-4D97-AF65-F5344CB8AC3E}">
        <p14:creationId xmlns:p14="http://schemas.microsoft.com/office/powerpoint/2010/main" val="99232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38627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7C489E2-8963-4C58-934F-8AFDE15CBCC4}" type="datetimeFigureOut">
              <a:rPr lang="it-IT" smtClean="0"/>
              <a:t>19/09/2022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52053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7C489E2-8963-4C58-934F-8AFDE15CBCC4}" type="datetimeFigureOut">
              <a:rPr lang="it-IT" smtClean="0"/>
              <a:t>19/09/2022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41212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489E2-8963-4C58-934F-8AFDE15CBCC4}" type="datetimeFigureOut">
              <a:rPr lang="it-IT" smtClean="0"/>
              <a:t>19/09/2022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170288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3320994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7C489E2-8963-4C58-934F-8AFDE15CBCC4}" type="datetimeFigureOut">
              <a:rPr lang="it-IT" smtClean="0"/>
              <a:t>19/09/2022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5761323-1A38-4FBB-907D-A1DEB9B7D356}" type="slidenum">
              <a:rPr lang="it-IT" smtClean="0"/>
              <a:t>‹N›</a:t>
            </a:fld>
            <a:endParaRPr lang="it-IT"/>
          </a:p>
        </p:txBody>
      </p:sp>
    </p:spTree>
    <p:extLst>
      <p:ext uri="{BB962C8B-B14F-4D97-AF65-F5344CB8AC3E}">
        <p14:creationId xmlns:p14="http://schemas.microsoft.com/office/powerpoint/2010/main" val="226575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489E2-8963-4C58-934F-8AFDE15CBCC4}" type="datetimeFigureOut">
              <a:rPr lang="it-IT" smtClean="0"/>
              <a:t>19/09/2022</a:t>
            </a:fld>
            <a:endParaRPr lang="it-IT"/>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61323-1A38-4FBB-907D-A1DEB9B7D356}" type="slidenum">
              <a:rPr lang="it-IT" smtClean="0"/>
              <a:t>‹N›</a:t>
            </a:fld>
            <a:endParaRPr lang="it-IT"/>
          </a:p>
        </p:txBody>
      </p:sp>
      <p:pic>
        <p:nvPicPr>
          <p:cNvPr id="7" name="Immagine 6" descr="Immagine che contiene disegnando&#10;&#10;Descrizione generata automaticamente">
            <a:extLst>
              <a:ext uri="{FF2B5EF4-FFF2-40B4-BE49-F238E27FC236}">
                <a16:creationId xmlns:a16="http://schemas.microsoft.com/office/drawing/2014/main" id="{4A1CAC1E-444D-CD7F-46F0-45373DAC988C}"/>
              </a:ext>
            </a:extLst>
          </p:cNvPr>
          <p:cNvPicPr>
            <a:picLocks noChangeAspect="1"/>
          </p:cNvPicPr>
          <p:nvPr userDrawn="1"/>
        </p:nvPicPr>
        <p:blipFill>
          <a:blip r:embed="rId16"/>
          <a:stretch>
            <a:fillRect/>
          </a:stretch>
        </p:blipFill>
        <p:spPr>
          <a:xfrm>
            <a:off x="10877" y="20883"/>
            <a:ext cx="573778" cy="826770"/>
          </a:xfrm>
          <a:prstGeom prst="rect">
            <a:avLst/>
          </a:prstGeom>
        </p:spPr>
      </p:pic>
    </p:spTree>
    <p:extLst>
      <p:ext uri="{BB962C8B-B14F-4D97-AF65-F5344CB8AC3E}">
        <p14:creationId xmlns:p14="http://schemas.microsoft.com/office/powerpoint/2010/main" val="5092234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51"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489E2-8963-4C58-934F-8AFDE15CBCC4}" type="datetimeFigureOut">
              <a:rPr lang="it-IT" smtClean="0"/>
              <a:t>19/09/2022</a:t>
            </a:fld>
            <a:endParaRPr lang="it-IT"/>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61323-1A38-4FBB-907D-A1DEB9B7D356}" type="slidenum">
              <a:rPr lang="it-IT" smtClean="0"/>
              <a:t>‹N›</a:t>
            </a:fld>
            <a:endParaRPr lang="it-IT"/>
          </a:p>
        </p:txBody>
      </p:sp>
      <p:pic>
        <p:nvPicPr>
          <p:cNvPr id="7" name="Immagine 6" descr="Immagine che contiene disegnando&#10;&#10;Descrizione generata automaticamente">
            <a:extLst>
              <a:ext uri="{FF2B5EF4-FFF2-40B4-BE49-F238E27FC236}">
                <a16:creationId xmlns:a16="http://schemas.microsoft.com/office/drawing/2014/main" id="{80D38BC8-6C13-042C-248C-A84CF3DABFA0}"/>
              </a:ext>
            </a:extLst>
          </p:cNvPr>
          <p:cNvPicPr>
            <a:picLocks noChangeAspect="1"/>
          </p:cNvPicPr>
          <p:nvPr userDrawn="1"/>
        </p:nvPicPr>
        <p:blipFill>
          <a:blip r:embed="rId14"/>
          <a:stretch>
            <a:fillRect/>
          </a:stretch>
        </p:blipFill>
        <p:spPr>
          <a:xfrm>
            <a:off x="1546" y="30214"/>
            <a:ext cx="573778" cy="826770"/>
          </a:xfrm>
          <a:prstGeom prst="rect">
            <a:avLst/>
          </a:prstGeom>
        </p:spPr>
      </p:pic>
    </p:spTree>
    <p:extLst>
      <p:ext uri="{BB962C8B-B14F-4D97-AF65-F5344CB8AC3E}">
        <p14:creationId xmlns:p14="http://schemas.microsoft.com/office/powerpoint/2010/main" val="29251285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489E2-8963-4C58-934F-8AFDE15CBCC4}" type="datetimeFigureOut">
              <a:rPr lang="it-IT" smtClean="0"/>
              <a:t>19/09/2022</a:t>
            </a:fld>
            <a:endParaRPr lang="it-IT"/>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61323-1A38-4FBB-907D-A1DEB9B7D356}" type="slidenum">
              <a:rPr lang="it-IT" smtClean="0"/>
              <a:t>‹N›</a:t>
            </a:fld>
            <a:endParaRPr lang="it-IT"/>
          </a:p>
        </p:txBody>
      </p:sp>
      <p:pic>
        <p:nvPicPr>
          <p:cNvPr id="7" name="Immagine 6" descr="Immagine che contiene disegnando&#10;&#10;Descrizione generata automaticamente">
            <a:extLst>
              <a:ext uri="{FF2B5EF4-FFF2-40B4-BE49-F238E27FC236}">
                <a16:creationId xmlns:a16="http://schemas.microsoft.com/office/drawing/2014/main" id="{B1349ACF-21BD-2504-51F0-5D0BAB8912F2}"/>
              </a:ext>
            </a:extLst>
          </p:cNvPr>
          <p:cNvPicPr>
            <a:picLocks noChangeAspect="1"/>
          </p:cNvPicPr>
          <p:nvPr userDrawn="1"/>
        </p:nvPicPr>
        <p:blipFill>
          <a:blip r:embed="rId14"/>
          <a:stretch>
            <a:fillRect/>
          </a:stretch>
        </p:blipFill>
        <p:spPr>
          <a:xfrm>
            <a:off x="10878" y="11552"/>
            <a:ext cx="573778" cy="826770"/>
          </a:xfrm>
          <a:prstGeom prst="rect">
            <a:avLst/>
          </a:prstGeom>
        </p:spPr>
      </p:pic>
    </p:spTree>
    <p:extLst>
      <p:ext uri="{BB962C8B-B14F-4D97-AF65-F5344CB8AC3E}">
        <p14:creationId xmlns:p14="http://schemas.microsoft.com/office/powerpoint/2010/main" val="77426952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89" r:id="rId8"/>
    <p:sldLayoutId id="2147483690" r:id="rId9"/>
    <p:sldLayoutId id="2147483662" r:id="rId10"/>
    <p:sldLayoutId id="214748366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789B7-6331-411A-A54B-C28FEEEB8E62}" type="datetimeFigureOut">
              <a:rPr lang="it-IT" smtClean="0"/>
              <a:t>19/09/2022</a:t>
            </a:fld>
            <a:endParaRPr lang="it-IT"/>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A1581-8D38-4F7D-A6C4-22C336CDB54F}" type="slidenum">
              <a:rPr lang="it-IT" smtClean="0"/>
              <a:t>‹N›</a:t>
            </a:fld>
            <a:endParaRPr lang="it-IT"/>
          </a:p>
        </p:txBody>
      </p:sp>
    </p:spTree>
    <p:extLst>
      <p:ext uri="{BB962C8B-B14F-4D97-AF65-F5344CB8AC3E}">
        <p14:creationId xmlns:p14="http://schemas.microsoft.com/office/powerpoint/2010/main" val="258552104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g"/><Relationship Id="rId16" Type="http://schemas.openxmlformats.org/officeDocument/2006/relationships/image" Target="../media/image22.jpe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77DCCB9-0177-F70A-25FB-7365C801624D}"/>
              </a:ext>
            </a:extLst>
          </p:cNvPr>
          <p:cNvPicPr>
            <a:picLocks noChangeAspect="1"/>
          </p:cNvPicPr>
          <p:nvPr/>
        </p:nvPicPr>
        <p:blipFill>
          <a:blip r:embed="rId3"/>
          <a:stretch>
            <a:fillRect/>
          </a:stretch>
        </p:blipFill>
        <p:spPr>
          <a:xfrm>
            <a:off x="9123240" y="629365"/>
            <a:ext cx="2553903" cy="1001130"/>
          </a:xfrm>
          <a:prstGeom prst="rect">
            <a:avLst/>
          </a:prstGeom>
        </p:spPr>
      </p:pic>
      <p:sp>
        <p:nvSpPr>
          <p:cNvPr id="5" name="Titolo 1">
            <a:extLst>
              <a:ext uri="{FF2B5EF4-FFF2-40B4-BE49-F238E27FC236}">
                <a16:creationId xmlns:a16="http://schemas.microsoft.com/office/drawing/2014/main" id="{E599DE0B-686C-B6DA-8014-351E5145A114}"/>
              </a:ext>
            </a:extLst>
          </p:cNvPr>
          <p:cNvSpPr txBox="1">
            <a:spLocks/>
          </p:cNvSpPr>
          <p:nvPr/>
        </p:nvSpPr>
        <p:spPr>
          <a:xfrm>
            <a:off x="1057619" y="1399264"/>
            <a:ext cx="10091451" cy="4293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rgbClr val="007239"/>
                </a:solidFill>
                <a:latin typeface="Helvetica"/>
                <a:ea typeface="+mj-ea"/>
                <a:cs typeface="Helvetic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007239"/>
                </a:solidFill>
                <a:effectLst/>
                <a:uLnTx/>
                <a:uFillTx/>
                <a:latin typeface="Helvetica"/>
                <a:ea typeface="+mj-ea"/>
                <a:cs typeface="Helvetica"/>
              </a:rPr>
              <a:t>Introduzione ai lavori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srgbClr val="007239"/>
                </a:solidFill>
                <a:effectLst/>
                <a:uLnTx/>
                <a:uFillTx/>
                <a:latin typeface="Helvetica"/>
                <a:ea typeface="+mj-ea"/>
                <a:cs typeface="Helvetica"/>
              </a:rPr>
              <a:t>L’AQST lago di Varese e lo sviluppo sostenibile</a:t>
            </a:r>
          </a:p>
        </p:txBody>
      </p:sp>
      <p:sp>
        <p:nvSpPr>
          <p:cNvPr id="6" name="CasellaDiTesto 5">
            <a:extLst>
              <a:ext uri="{FF2B5EF4-FFF2-40B4-BE49-F238E27FC236}">
                <a16:creationId xmlns:a16="http://schemas.microsoft.com/office/drawing/2014/main" id="{AE22B4AF-9742-C76F-28F9-35D854FB077E}"/>
              </a:ext>
            </a:extLst>
          </p:cNvPr>
          <p:cNvSpPr txBox="1"/>
          <p:nvPr/>
        </p:nvSpPr>
        <p:spPr>
          <a:xfrm>
            <a:off x="1" y="5182725"/>
            <a:ext cx="12191999" cy="830997"/>
          </a:xfrm>
          <a:prstGeom prst="rect">
            <a:avLst/>
          </a:prstGeom>
          <a:noFill/>
        </p:spPr>
        <p:txBody>
          <a:bodyPr wrap="square" lIns="91440" tIns="45720" rIns="91440" bIns="45720" rtlCol="0" anchor="t">
            <a:spAutoFit/>
          </a:bodyPr>
          <a:lstStyle/>
          <a:p>
            <a:pPr algn="ctr" defTabSz="457200">
              <a:defRPr/>
            </a:pPr>
            <a:r>
              <a:rPr lang="it-IT" sz="1600" dirty="0">
                <a:solidFill>
                  <a:prstClr val="black"/>
                </a:solidFill>
                <a:latin typeface="Helvetica"/>
                <a:cs typeface="Helvetica"/>
              </a:rPr>
              <a:t>Daniele Magni – Segreteria Tecnica AQST</a:t>
            </a:r>
          </a:p>
          <a:p>
            <a:pPr algn="ctr" defTabSz="457200">
              <a:defRPr/>
            </a:pPr>
            <a:endParaRPr lang="it-IT" sz="1600" dirty="0">
              <a:solidFill>
                <a:prstClr val="black"/>
              </a:solidFill>
              <a:latin typeface="Helvetica"/>
              <a:cs typeface="Helvetica"/>
            </a:endParaRPr>
          </a:p>
          <a:p>
            <a:pPr algn="ctr" defTabSz="457200">
              <a:defRPr/>
            </a:pPr>
            <a:r>
              <a:rPr lang="it-IT" sz="1600" dirty="0">
                <a:solidFill>
                  <a:prstClr val="black"/>
                </a:solidFill>
                <a:latin typeface="Helvetica"/>
                <a:cs typeface="Helvetica"/>
              </a:rPr>
              <a:t>21 settembre 2022 – Varese</a:t>
            </a:r>
          </a:p>
        </p:txBody>
      </p:sp>
    </p:spTree>
    <p:extLst>
      <p:ext uri="{BB962C8B-B14F-4D97-AF65-F5344CB8AC3E}">
        <p14:creationId xmlns:p14="http://schemas.microsoft.com/office/powerpoint/2010/main" val="309359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14A42327-1261-42B3-8992-2ED69262B73C}"/>
              </a:ext>
            </a:extLst>
          </p:cNvPr>
          <p:cNvSpPr txBox="1">
            <a:spLocks/>
          </p:cNvSpPr>
          <p:nvPr/>
        </p:nvSpPr>
        <p:spPr>
          <a:xfrm>
            <a:off x="2209800" y="171865"/>
            <a:ext cx="7772400" cy="7530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07239"/>
                </a:solidFill>
                <a:latin typeface="Helvetica"/>
                <a:ea typeface="+mj-ea"/>
                <a:cs typeface="Helvetica"/>
              </a:defRPr>
            </a:lvl1pPr>
          </a:lstStyle>
          <a:p>
            <a:pPr algn="ctr"/>
            <a:r>
              <a:rPr lang="it-IT" dirty="0"/>
              <a:t>L’AQST e lo sviluppo sostenibile</a:t>
            </a:r>
          </a:p>
        </p:txBody>
      </p:sp>
      <p:sp>
        <p:nvSpPr>
          <p:cNvPr id="8" name="CasellaDiTesto 7">
            <a:extLst>
              <a:ext uri="{FF2B5EF4-FFF2-40B4-BE49-F238E27FC236}">
                <a16:creationId xmlns:a16="http://schemas.microsoft.com/office/drawing/2014/main" id="{84F055F3-DA0B-4D4F-AB95-3C26F3CA49B9}"/>
              </a:ext>
            </a:extLst>
          </p:cNvPr>
          <p:cNvSpPr txBox="1"/>
          <p:nvPr/>
        </p:nvSpPr>
        <p:spPr>
          <a:xfrm>
            <a:off x="1108710" y="1116962"/>
            <a:ext cx="10332719" cy="5078313"/>
          </a:xfrm>
          <a:prstGeom prst="rect">
            <a:avLst/>
          </a:prstGeom>
          <a:noFill/>
        </p:spPr>
        <p:txBody>
          <a:bodyPr wrap="square">
            <a:spAutoFit/>
          </a:bodyPr>
          <a:lstStyle/>
          <a:p>
            <a:r>
              <a:rPr lang="it-IT" sz="1200" u="sng" dirty="0">
                <a:latin typeface="Helvetica" panose="020B0604020202030204" pitchFamily="34" charset="0"/>
              </a:rPr>
              <a:t>Area PERSONE</a:t>
            </a:r>
          </a:p>
          <a:p>
            <a:r>
              <a:rPr lang="it-IT" sz="1200" dirty="0">
                <a:latin typeface="Helvetica" panose="020B0604020202030204" pitchFamily="34" charset="0"/>
              </a:rPr>
              <a:t>•	Scelta strategica III. Promuovere la salute e il benessere:</a:t>
            </a:r>
          </a:p>
          <a:p>
            <a:r>
              <a:rPr lang="it-IT" sz="1200" dirty="0">
                <a:latin typeface="Helvetica" panose="020B0604020202030204" pitchFamily="34" charset="0"/>
              </a:rPr>
              <a:t>OSN 1P III. 1 </a:t>
            </a:r>
            <a:r>
              <a:rPr lang="it-IT" sz="1200" b="1" u="sng" dirty="0">
                <a:latin typeface="Helvetica" panose="020B0604020202030204" pitchFamily="34" charset="0"/>
              </a:rPr>
              <a:t>Diminuire l’esposizione della popolazione ai fattori di rischio ambientale e antropico</a:t>
            </a:r>
          </a:p>
          <a:p>
            <a:r>
              <a:rPr lang="it-IT" sz="1200" u="sng" dirty="0">
                <a:latin typeface="Helvetica" panose="020B0604020202030204" pitchFamily="34" charset="0"/>
              </a:rPr>
              <a:t>Area PIANETA</a:t>
            </a:r>
          </a:p>
          <a:p>
            <a:r>
              <a:rPr lang="it-IT" sz="1200" dirty="0">
                <a:latin typeface="Helvetica" panose="020B0604020202030204" pitchFamily="34" charset="0"/>
              </a:rPr>
              <a:t>•	Scelta strategica III. Creare comunità e territori resilienti, custodire i paesaggi e i beni culturali:</a:t>
            </a:r>
          </a:p>
          <a:p>
            <a:r>
              <a:rPr lang="it-IT" sz="1200" dirty="0">
                <a:latin typeface="Helvetica" panose="020B0604020202030204" pitchFamily="34" charset="0"/>
              </a:rPr>
              <a:t>OSN 2P III.1 Prevenire i rischi naturali e antropici e </a:t>
            </a:r>
            <a:r>
              <a:rPr lang="it-IT" sz="1200" b="1" u="sng" dirty="0">
                <a:latin typeface="Helvetica" panose="020B0604020202030204" pitchFamily="34" charset="0"/>
              </a:rPr>
              <a:t>rafforzare le capacità di resilienza di comunità e territori</a:t>
            </a:r>
          </a:p>
          <a:p>
            <a:r>
              <a:rPr lang="it-IT" sz="1200" dirty="0">
                <a:latin typeface="Helvetica" panose="020B0604020202030204" pitchFamily="34" charset="0"/>
              </a:rPr>
              <a:t>OSN 2P III.5 </a:t>
            </a:r>
            <a:r>
              <a:rPr lang="it-IT" sz="1200" b="1" u="sng" dirty="0">
                <a:latin typeface="Helvetica" panose="020B0604020202030204" pitchFamily="34" charset="0"/>
              </a:rPr>
              <a:t>Assicurare lo sviluppo del potenziale, la gestione sostenibile e la custodia dei territori, dei paesaggi e del patrimonio culturale</a:t>
            </a:r>
          </a:p>
          <a:p>
            <a:r>
              <a:rPr lang="it-IT" sz="1200" dirty="0">
                <a:latin typeface="Helvetica" panose="020B0604020202030204" pitchFamily="34" charset="0"/>
              </a:rPr>
              <a:t>•	Scelta strategica: I. Arrestare la perdita di biodiversità:</a:t>
            </a:r>
          </a:p>
          <a:p>
            <a:r>
              <a:rPr lang="it-IT" sz="1200" dirty="0">
                <a:latin typeface="Helvetica" panose="020B0604020202030204" pitchFamily="34" charset="0"/>
              </a:rPr>
              <a:t>OSN 2P_I_5 </a:t>
            </a:r>
            <a:r>
              <a:rPr lang="it-IT" sz="1200" b="1" u="sng" dirty="0">
                <a:latin typeface="Helvetica" panose="020B0604020202030204" pitchFamily="34" charset="0"/>
              </a:rPr>
              <a:t>Integrare il valore del capitale naturale</a:t>
            </a:r>
            <a:r>
              <a:rPr lang="it-IT" sz="1200" dirty="0">
                <a:latin typeface="Helvetica" panose="020B0604020202030204" pitchFamily="34" charset="0"/>
              </a:rPr>
              <a:t> (degli ecosistemi e della biodiversità) </a:t>
            </a:r>
            <a:r>
              <a:rPr lang="it-IT" sz="1200" b="1" u="sng" dirty="0">
                <a:latin typeface="Helvetica" panose="020B0604020202030204" pitchFamily="34" charset="0"/>
              </a:rPr>
              <a:t>nei piani, nelle politiche e nei sistemi di contabilità</a:t>
            </a:r>
          </a:p>
          <a:p>
            <a:r>
              <a:rPr lang="it-IT" sz="1200" dirty="0">
                <a:latin typeface="Helvetica" panose="020B0604020202030204" pitchFamily="34" charset="0"/>
              </a:rPr>
              <a:t>•	Scelta strategica II. Garantire una gestione sostenibile delle risorse naturali:</a:t>
            </a:r>
          </a:p>
          <a:p>
            <a:r>
              <a:rPr lang="it-IT" sz="1200" dirty="0">
                <a:latin typeface="Helvetica" panose="020B0604020202030204" pitchFamily="34" charset="0"/>
              </a:rPr>
              <a:t>OSN 2P_II_3 </a:t>
            </a:r>
            <a:r>
              <a:rPr lang="it-IT" sz="1200" b="1" u="sng" dirty="0">
                <a:latin typeface="Helvetica" panose="020B0604020202030204" pitchFamily="34" charset="0"/>
              </a:rPr>
              <a:t>Minimizzare i carichi inquinanti nei suoli, nei corpi idrici e nelle falde acquifere</a:t>
            </a:r>
            <a:r>
              <a:rPr lang="it-IT" sz="1200" dirty="0">
                <a:latin typeface="Helvetica" panose="020B0604020202030204" pitchFamily="34" charset="0"/>
              </a:rPr>
              <a:t>, tenendo in considerazione i livelli di buono stato ecologico dei sistemi naturali</a:t>
            </a:r>
          </a:p>
          <a:p>
            <a:r>
              <a:rPr lang="it-IT" sz="1200" dirty="0">
                <a:latin typeface="Helvetica" panose="020B0604020202030204" pitchFamily="34" charset="0"/>
              </a:rPr>
              <a:t>OSN 2P_II_4 </a:t>
            </a:r>
            <a:r>
              <a:rPr lang="it-IT" sz="1200" b="1" u="sng" dirty="0">
                <a:latin typeface="Helvetica" panose="020B0604020202030204" pitchFamily="34" charset="0"/>
              </a:rPr>
              <a:t>Attuare la gestione integrata delle risorse idriche </a:t>
            </a:r>
            <a:r>
              <a:rPr lang="it-IT" sz="1200" dirty="0">
                <a:latin typeface="Helvetica" panose="020B0604020202030204" pitchFamily="34" charset="0"/>
              </a:rPr>
              <a:t>a tutti i livelli di pianificazione</a:t>
            </a:r>
          </a:p>
          <a:p>
            <a:r>
              <a:rPr lang="it-IT" sz="1200" u="sng" dirty="0">
                <a:latin typeface="Helvetica" panose="020B0604020202030204" pitchFamily="34" charset="0"/>
              </a:rPr>
              <a:t>Area PROSPERITA’</a:t>
            </a:r>
          </a:p>
          <a:p>
            <a:r>
              <a:rPr lang="it-IT" sz="1200" dirty="0">
                <a:latin typeface="Helvetica" panose="020B0604020202030204" pitchFamily="34" charset="0"/>
              </a:rPr>
              <a:t>•	Scelta strategica I. Finanziare e promuovere ricerca e innovazione sostenibili:</a:t>
            </a:r>
          </a:p>
          <a:p>
            <a:r>
              <a:rPr lang="it-IT" sz="1200" dirty="0">
                <a:latin typeface="Helvetica" panose="020B0604020202030204" pitchFamily="34" charset="0"/>
              </a:rPr>
              <a:t>OSN 3P_I_1 Aumentare gli investimenti in ricerca e sviluppo</a:t>
            </a:r>
          </a:p>
          <a:p>
            <a:r>
              <a:rPr lang="it-IT" sz="1200" dirty="0">
                <a:latin typeface="Helvetica" panose="020B0604020202030204" pitchFamily="34" charset="0"/>
              </a:rPr>
              <a:t>•	Scelta strategica IV. </a:t>
            </a:r>
            <a:r>
              <a:rPr lang="it-IT" sz="1200" dirty="0" err="1">
                <a:latin typeface="Helvetica" panose="020B0604020202030204" pitchFamily="34" charset="0"/>
              </a:rPr>
              <a:t>Decarbonizzare</a:t>
            </a:r>
            <a:r>
              <a:rPr lang="it-IT" sz="1200" dirty="0">
                <a:latin typeface="Helvetica" panose="020B0604020202030204" pitchFamily="34" charset="0"/>
              </a:rPr>
              <a:t> l’economia: </a:t>
            </a:r>
          </a:p>
          <a:p>
            <a:r>
              <a:rPr lang="it-IT" sz="1200" dirty="0">
                <a:latin typeface="Helvetica" panose="020B0604020202030204" pitchFamily="34" charset="0"/>
              </a:rPr>
              <a:t>OSN 3P IV_1 </a:t>
            </a:r>
            <a:r>
              <a:rPr lang="it-IT" sz="1200" b="1" u="sng" dirty="0">
                <a:latin typeface="Helvetica" panose="020B0604020202030204" pitchFamily="34" charset="0"/>
              </a:rPr>
              <a:t>Incrementare l'efficienza energetica e la produzione di energia da fonte rinnovabile</a:t>
            </a:r>
            <a:r>
              <a:rPr lang="it-IT" sz="1200" dirty="0">
                <a:latin typeface="Helvetica" panose="020B0604020202030204" pitchFamily="34" charset="0"/>
              </a:rPr>
              <a:t> evitando o riducendo gli impatti sui beni culturali e il paesaggio</a:t>
            </a:r>
          </a:p>
          <a:p>
            <a:r>
              <a:rPr lang="it-IT" sz="1200" dirty="0">
                <a:latin typeface="Helvetica" panose="020B0604020202030204" pitchFamily="34" charset="0"/>
              </a:rPr>
              <a:t>OSN 3P IV.2 Aumentare la mobilità sostenibile di persone e merci</a:t>
            </a:r>
          </a:p>
          <a:p>
            <a:endParaRPr lang="it-IT" sz="1200" dirty="0">
              <a:latin typeface="Helvetica" panose="020B0604020202030204" pitchFamily="34" charset="0"/>
            </a:endParaRPr>
          </a:p>
          <a:p>
            <a:r>
              <a:rPr lang="it-IT" sz="1200" u="sng" dirty="0">
                <a:latin typeface="Helvetica" panose="020B0604020202030204" pitchFamily="34" charset="0"/>
              </a:rPr>
              <a:t>VETTORI DI SOSTENIBILITÀ</a:t>
            </a:r>
          </a:p>
          <a:p>
            <a:r>
              <a:rPr lang="it-IT" sz="1200" dirty="0">
                <a:latin typeface="Helvetica" panose="020B0604020202030204" pitchFamily="34" charset="0"/>
              </a:rPr>
              <a:t>III. Istituzioni, partecipazione e partenariati </a:t>
            </a:r>
          </a:p>
          <a:p>
            <a:r>
              <a:rPr lang="it-IT" sz="1200" dirty="0">
                <a:latin typeface="Helvetica" panose="020B0604020202030204" pitchFamily="34" charset="0"/>
              </a:rPr>
              <a:t>III.1 Garantire il coinvolgimento attivo della società civile nei processi decisionali e di attuazione e valutazione delle politiche</a:t>
            </a:r>
          </a:p>
          <a:p>
            <a:r>
              <a:rPr lang="it-IT" sz="1200" dirty="0">
                <a:latin typeface="Helvetica" panose="020B0604020202030204" pitchFamily="34" charset="0"/>
              </a:rPr>
              <a:t>III.3 Assicurare sostenibilità, qualità e innovazione nei partenariati pubblico-privato</a:t>
            </a:r>
          </a:p>
          <a:p>
            <a:r>
              <a:rPr lang="it-IT" sz="1200" dirty="0">
                <a:latin typeface="Helvetica" panose="020B0604020202030204" pitchFamily="34" charset="0"/>
              </a:rPr>
              <a:t>V. Efficienza della pubblica amministrazione e gestione delle risorse finanziarie pubbliche</a:t>
            </a:r>
          </a:p>
          <a:p>
            <a:r>
              <a:rPr lang="it-IT" sz="1200" dirty="0">
                <a:latin typeface="Helvetica" panose="020B0604020202030204" pitchFamily="34" charset="0"/>
              </a:rPr>
              <a:t>V.1 Rafforzare la governance pubblica</a:t>
            </a:r>
          </a:p>
        </p:txBody>
      </p:sp>
      <p:sp>
        <p:nvSpPr>
          <p:cNvPr id="9" name="CasellaDiTesto 8">
            <a:extLst>
              <a:ext uri="{FF2B5EF4-FFF2-40B4-BE49-F238E27FC236}">
                <a16:creationId xmlns:a16="http://schemas.microsoft.com/office/drawing/2014/main" id="{7C766CBA-5890-4235-B642-DF5A06B220C6}"/>
              </a:ext>
            </a:extLst>
          </p:cNvPr>
          <p:cNvSpPr txBox="1"/>
          <p:nvPr/>
        </p:nvSpPr>
        <p:spPr>
          <a:xfrm>
            <a:off x="1794161" y="815231"/>
            <a:ext cx="4572000" cy="369332"/>
          </a:xfrm>
          <a:prstGeom prst="rect">
            <a:avLst/>
          </a:prstGeom>
          <a:noFill/>
        </p:spPr>
        <p:txBody>
          <a:bodyPr wrap="square">
            <a:spAutoFit/>
          </a:bodyPr>
          <a:lstStyle/>
          <a:p>
            <a:r>
              <a:rPr lang="it-IT" b="1" dirty="0">
                <a:latin typeface="Helvetica Light" pitchFamily="50" charset="0"/>
              </a:rPr>
              <a:t>Strategia Nazionale </a:t>
            </a:r>
            <a:r>
              <a:rPr lang="it-IT" b="1" dirty="0" err="1">
                <a:latin typeface="Helvetica Light" pitchFamily="50" charset="0"/>
              </a:rPr>
              <a:t>SvS</a:t>
            </a:r>
            <a:endParaRPr lang="it-IT" b="1" dirty="0"/>
          </a:p>
        </p:txBody>
      </p:sp>
      <p:pic>
        <p:nvPicPr>
          <p:cNvPr id="10" name="Immagine 9">
            <a:extLst>
              <a:ext uri="{FF2B5EF4-FFF2-40B4-BE49-F238E27FC236}">
                <a16:creationId xmlns:a16="http://schemas.microsoft.com/office/drawing/2014/main" id="{527D93A8-DAD1-40D2-BC86-7DAA7965AF33}"/>
              </a:ext>
            </a:extLst>
          </p:cNvPr>
          <p:cNvPicPr>
            <a:picLocks noChangeAspect="1"/>
          </p:cNvPicPr>
          <p:nvPr/>
        </p:nvPicPr>
        <p:blipFill>
          <a:blip r:embed="rId2">
            <a:alphaModFix amt="20000"/>
          </a:blip>
          <a:stretch>
            <a:fillRect/>
          </a:stretch>
        </p:blipFill>
        <p:spPr>
          <a:xfrm>
            <a:off x="3329383" y="1365105"/>
            <a:ext cx="4910395" cy="4641314"/>
          </a:xfrm>
          <a:prstGeom prst="rect">
            <a:avLst/>
          </a:prstGeom>
        </p:spPr>
      </p:pic>
    </p:spTree>
    <p:extLst>
      <p:ext uri="{BB962C8B-B14F-4D97-AF65-F5344CB8AC3E}">
        <p14:creationId xmlns:p14="http://schemas.microsoft.com/office/powerpoint/2010/main" val="142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8FB9D92-FA08-4CE1-9D6F-C479CEDC8BB6}"/>
              </a:ext>
            </a:extLst>
          </p:cNvPr>
          <p:cNvSpPr txBox="1">
            <a:spLocks/>
          </p:cNvSpPr>
          <p:nvPr/>
        </p:nvSpPr>
        <p:spPr>
          <a:xfrm>
            <a:off x="2209800" y="171865"/>
            <a:ext cx="7772400" cy="7530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07239"/>
                </a:solidFill>
                <a:latin typeface="Helvetica"/>
                <a:ea typeface="+mj-ea"/>
                <a:cs typeface="Helvetica"/>
              </a:defRPr>
            </a:lvl1pPr>
          </a:lstStyle>
          <a:p>
            <a:pPr algn="ctr"/>
            <a:r>
              <a:rPr lang="it-IT" dirty="0"/>
              <a:t>L’AQST e lo sviluppo sostenibile</a:t>
            </a:r>
          </a:p>
        </p:txBody>
      </p:sp>
      <p:sp>
        <p:nvSpPr>
          <p:cNvPr id="5" name="CasellaDiTesto 4">
            <a:extLst>
              <a:ext uri="{FF2B5EF4-FFF2-40B4-BE49-F238E27FC236}">
                <a16:creationId xmlns:a16="http://schemas.microsoft.com/office/drawing/2014/main" id="{6DC2E351-A132-4962-B575-CE7EDED0081D}"/>
              </a:ext>
            </a:extLst>
          </p:cNvPr>
          <p:cNvSpPr txBox="1"/>
          <p:nvPr/>
        </p:nvSpPr>
        <p:spPr>
          <a:xfrm>
            <a:off x="1794160" y="815231"/>
            <a:ext cx="8401400" cy="369332"/>
          </a:xfrm>
          <a:prstGeom prst="rect">
            <a:avLst/>
          </a:prstGeom>
          <a:noFill/>
        </p:spPr>
        <p:txBody>
          <a:bodyPr wrap="square">
            <a:spAutoFit/>
          </a:bodyPr>
          <a:lstStyle/>
          <a:p>
            <a:r>
              <a:rPr lang="it-IT" b="1" dirty="0">
                <a:latin typeface="Helvetica Light" pitchFamily="50" charset="0"/>
              </a:rPr>
              <a:t>Strategia Regionale Sviluppo Sostenibile</a:t>
            </a:r>
            <a:endParaRPr lang="it-IT" b="1" dirty="0"/>
          </a:p>
        </p:txBody>
      </p:sp>
      <p:pic>
        <p:nvPicPr>
          <p:cNvPr id="7" name="Immagine 6">
            <a:extLst>
              <a:ext uri="{FF2B5EF4-FFF2-40B4-BE49-F238E27FC236}">
                <a16:creationId xmlns:a16="http://schemas.microsoft.com/office/drawing/2014/main" id="{8168A456-704E-4D33-9BA7-992705F17D20}"/>
              </a:ext>
            </a:extLst>
          </p:cNvPr>
          <p:cNvPicPr>
            <a:picLocks noChangeAspect="1"/>
          </p:cNvPicPr>
          <p:nvPr/>
        </p:nvPicPr>
        <p:blipFill>
          <a:blip r:embed="rId2">
            <a:alphaModFix amt="22000"/>
          </a:blip>
          <a:stretch>
            <a:fillRect/>
          </a:stretch>
        </p:blipFill>
        <p:spPr>
          <a:xfrm>
            <a:off x="4344891" y="1184563"/>
            <a:ext cx="3829289" cy="4781875"/>
          </a:xfrm>
          <a:prstGeom prst="rect">
            <a:avLst/>
          </a:prstGeom>
        </p:spPr>
      </p:pic>
      <p:sp>
        <p:nvSpPr>
          <p:cNvPr id="9" name="CasellaDiTesto 8">
            <a:extLst>
              <a:ext uri="{FF2B5EF4-FFF2-40B4-BE49-F238E27FC236}">
                <a16:creationId xmlns:a16="http://schemas.microsoft.com/office/drawing/2014/main" id="{4103660B-3FBB-4E1E-903A-7FC1A71E6BF3}"/>
              </a:ext>
            </a:extLst>
          </p:cNvPr>
          <p:cNvSpPr txBox="1"/>
          <p:nvPr/>
        </p:nvSpPr>
        <p:spPr>
          <a:xfrm>
            <a:off x="1074420" y="1385586"/>
            <a:ext cx="10458450" cy="4093428"/>
          </a:xfrm>
          <a:prstGeom prst="rect">
            <a:avLst/>
          </a:prstGeom>
          <a:noFill/>
        </p:spPr>
        <p:txBody>
          <a:bodyPr wrap="square">
            <a:spAutoFit/>
          </a:bodyPr>
          <a:lstStyle/>
          <a:p>
            <a:r>
              <a:rPr lang="it-IT" sz="1200" b="1" dirty="0">
                <a:latin typeface="Helvetica" panose="020B0604020202030204" pitchFamily="34" charset="0"/>
              </a:rPr>
              <a:t>MAS 3: Infrastrutture, innovazione, competitività e città</a:t>
            </a:r>
          </a:p>
          <a:p>
            <a:pPr>
              <a:spcBef>
                <a:spcPts val="400"/>
              </a:spcBef>
            </a:pPr>
            <a:r>
              <a:rPr lang="it-IT" sz="1200" u="sng" dirty="0">
                <a:latin typeface="Helvetica" panose="020B0604020202030204" pitchFamily="34" charset="0"/>
              </a:rPr>
              <a:t>3.2 INFRASTRUTTURE E MOBILITÀ SOSTENIBILE</a:t>
            </a:r>
          </a:p>
          <a:p>
            <a:r>
              <a:rPr lang="it-IT" sz="1200" dirty="0">
                <a:latin typeface="Helvetica" panose="020B0604020202030204" pitchFamily="34" charset="0"/>
              </a:rPr>
              <a:t>3.2.3. </a:t>
            </a:r>
            <a:r>
              <a:rPr lang="it-IT" sz="1200" b="1" u="sng" dirty="0">
                <a:latin typeface="Helvetica" panose="020B0604020202030204" pitchFamily="34" charset="0"/>
              </a:rPr>
              <a:t>Promuovere la mobilità sostenibile</a:t>
            </a:r>
          </a:p>
          <a:p>
            <a:pPr>
              <a:spcBef>
                <a:spcPts val="400"/>
              </a:spcBef>
            </a:pPr>
            <a:r>
              <a:rPr lang="it-IT" sz="1200" u="sng" dirty="0">
                <a:latin typeface="Helvetica" panose="020B0604020202030204" pitchFamily="34" charset="0"/>
              </a:rPr>
              <a:t>3.3 INNOVAZIONE E TRANSIZIONE DIGITALE </a:t>
            </a:r>
          </a:p>
          <a:p>
            <a:r>
              <a:rPr lang="it-IT" sz="1200" dirty="0">
                <a:latin typeface="Helvetica" panose="020B0604020202030204" pitchFamily="34" charset="0"/>
              </a:rPr>
              <a:t>3.3.6. Promuovere lo </a:t>
            </a:r>
            <a:r>
              <a:rPr lang="it-IT" sz="1200" b="1" u="sng" dirty="0">
                <a:latin typeface="Helvetica" panose="020B0604020202030204" pitchFamily="34" charset="0"/>
              </a:rPr>
              <a:t>sviluppo di infrastrutture e sistemi per il monitoraggio ambientale e </a:t>
            </a:r>
            <a:r>
              <a:rPr lang="it-IT" sz="1200" b="1" u="sng" dirty="0" err="1">
                <a:latin typeface="Helvetica" panose="020B0604020202030204" pitchFamily="34" charset="0"/>
              </a:rPr>
              <a:t>earth</a:t>
            </a:r>
            <a:r>
              <a:rPr lang="it-IT" sz="1200" b="1" u="sng" dirty="0">
                <a:latin typeface="Helvetica" panose="020B0604020202030204" pitchFamily="34" charset="0"/>
              </a:rPr>
              <a:t> </a:t>
            </a:r>
            <a:r>
              <a:rPr lang="it-IT" sz="1200" b="1" u="sng" dirty="0" err="1">
                <a:latin typeface="Helvetica" panose="020B0604020202030204" pitchFamily="34" charset="0"/>
              </a:rPr>
              <a:t>observation</a:t>
            </a:r>
            <a:endParaRPr lang="it-IT" sz="1200" b="1" u="sng" dirty="0">
              <a:latin typeface="Helvetica" panose="020B0604020202030204" pitchFamily="34" charset="0"/>
            </a:endParaRPr>
          </a:p>
          <a:p>
            <a:endParaRPr lang="it-IT" sz="1200" dirty="0">
              <a:latin typeface="Helvetica" panose="020B0604020202030204" pitchFamily="34" charset="0"/>
            </a:endParaRPr>
          </a:p>
          <a:p>
            <a:r>
              <a:rPr lang="it-IT" sz="1200" b="1" dirty="0">
                <a:latin typeface="Helvetica" panose="020B0604020202030204" pitchFamily="34" charset="0"/>
              </a:rPr>
              <a:t>MAS 4: Mitigazione dei cambiamenti climatici, energia, produzione e consumo</a:t>
            </a:r>
          </a:p>
          <a:p>
            <a:pPr>
              <a:spcBef>
                <a:spcPts val="400"/>
              </a:spcBef>
            </a:pPr>
            <a:r>
              <a:rPr lang="it-IT" sz="1200" u="sng" dirty="0">
                <a:latin typeface="Helvetica" panose="020B0604020202030204" pitchFamily="34" charset="0"/>
              </a:rPr>
              <a:t>4.3 SVILUPPO DELLE FONTI ENERGETICHE RINNOVABILI</a:t>
            </a:r>
          </a:p>
          <a:p>
            <a:r>
              <a:rPr lang="it-IT" sz="1200" dirty="0">
                <a:latin typeface="Helvetica" panose="020B0604020202030204" pitchFamily="34" charset="0"/>
              </a:rPr>
              <a:t>4.3.1. </a:t>
            </a:r>
            <a:r>
              <a:rPr lang="it-IT" sz="1200" b="1" u="sng" dirty="0">
                <a:latin typeface="Helvetica" panose="020B0604020202030204" pitchFamily="34" charset="0"/>
              </a:rPr>
              <a:t>Incrementare la percentuale di FER</a:t>
            </a:r>
          </a:p>
          <a:p>
            <a:endParaRPr lang="it-IT" sz="1200" dirty="0">
              <a:latin typeface="Helvetica" panose="020B0604020202030204" pitchFamily="34" charset="0"/>
            </a:endParaRPr>
          </a:p>
          <a:p>
            <a:r>
              <a:rPr lang="it-IT" sz="1200" b="1" dirty="0">
                <a:latin typeface="Helvetica" panose="020B0604020202030204" pitchFamily="34" charset="0"/>
              </a:rPr>
              <a:t>MAS 5: Sistema </a:t>
            </a:r>
            <a:r>
              <a:rPr lang="it-IT" sz="1200" b="1" dirty="0" err="1">
                <a:latin typeface="Helvetica" panose="020B0604020202030204" pitchFamily="34" charset="0"/>
              </a:rPr>
              <a:t>ecopaesistico</a:t>
            </a:r>
            <a:r>
              <a:rPr lang="it-IT" sz="1200" b="1" dirty="0">
                <a:latin typeface="Helvetica" panose="020B0604020202030204" pitchFamily="34" charset="0"/>
              </a:rPr>
              <a:t>, adattamento ai cambiamenti climatici, agricoltura </a:t>
            </a:r>
          </a:p>
          <a:p>
            <a:pPr>
              <a:spcBef>
                <a:spcPts val="400"/>
              </a:spcBef>
            </a:pPr>
            <a:r>
              <a:rPr lang="it-IT" sz="1200" u="sng" dirty="0">
                <a:latin typeface="Helvetica" panose="020B0604020202030204" pitchFamily="34" charset="0"/>
              </a:rPr>
              <a:t>5.3 BIODIVERSITÀ e AREE PROTETTE </a:t>
            </a:r>
          </a:p>
          <a:p>
            <a:r>
              <a:rPr lang="it-IT" sz="1200" dirty="0">
                <a:latin typeface="Helvetica" panose="020B0604020202030204" pitchFamily="34" charset="0"/>
              </a:rPr>
              <a:t>5.3.1. </a:t>
            </a:r>
            <a:r>
              <a:rPr lang="it-IT" sz="1200" b="1" u="sng" dirty="0">
                <a:latin typeface="Helvetica" panose="020B0604020202030204" pitchFamily="34" charset="0"/>
              </a:rPr>
              <a:t>Migliorare lo stato di conservazione degli habitat</a:t>
            </a:r>
            <a:r>
              <a:rPr lang="it-IT" sz="1200" dirty="0">
                <a:latin typeface="Helvetica" panose="020B0604020202030204" pitchFamily="34" charset="0"/>
              </a:rPr>
              <a:t> e delle specie Natura 2000</a:t>
            </a:r>
          </a:p>
          <a:p>
            <a:r>
              <a:rPr lang="it-IT" sz="1200" dirty="0">
                <a:latin typeface="Helvetica" panose="020B0604020202030204" pitchFamily="34" charset="0"/>
              </a:rPr>
              <a:t>5.3.5. Sviluppare un </a:t>
            </a:r>
            <a:r>
              <a:rPr lang="it-IT" sz="1200" b="1" u="sng" dirty="0">
                <a:latin typeface="Helvetica" panose="020B0604020202030204" pitchFamily="34" charset="0"/>
              </a:rPr>
              <a:t>progetto culturale sulla comunicazione, la formazione e l’educazione alla biodiversità </a:t>
            </a:r>
          </a:p>
          <a:p>
            <a:pPr>
              <a:spcBef>
                <a:spcPts val="400"/>
              </a:spcBef>
            </a:pPr>
            <a:r>
              <a:rPr lang="it-IT" sz="1200" u="sng" dirty="0">
                <a:latin typeface="Helvetica" panose="020B0604020202030204" pitchFamily="34" charset="0"/>
              </a:rPr>
              <a:t>5.5 QUALITÀ DEI SISTEMI FLUVIALI E LACUSTRI:</a:t>
            </a:r>
          </a:p>
          <a:p>
            <a:r>
              <a:rPr lang="it-IT" sz="1200" dirty="0">
                <a:latin typeface="Helvetica" panose="020B0604020202030204" pitchFamily="34" charset="0"/>
              </a:rPr>
              <a:t>5.5.2. </a:t>
            </a:r>
            <a:r>
              <a:rPr lang="it-IT" sz="1200" b="1" u="sng" dirty="0">
                <a:latin typeface="Helvetica" panose="020B0604020202030204" pitchFamily="34" charset="0"/>
              </a:rPr>
              <a:t>Conseguire un buono stato di tutti i corpi idrici e recuperare lo spazio vitale dei fiumi</a:t>
            </a:r>
          </a:p>
          <a:p>
            <a:pPr>
              <a:spcBef>
                <a:spcPts val="400"/>
              </a:spcBef>
            </a:pPr>
            <a:r>
              <a:rPr lang="it-IT" sz="1200" u="sng" dirty="0">
                <a:latin typeface="Helvetica" panose="020B0604020202030204" pitchFamily="34" charset="0"/>
              </a:rPr>
              <a:t>5.6 SOLUZIONI SMART E NATURE – BASED PER L’AMBIENTE URBANO</a:t>
            </a:r>
            <a:r>
              <a:rPr lang="it-IT" sz="1200" dirty="0">
                <a:latin typeface="Helvetica" panose="020B0604020202030204" pitchFamily="34" charset="0"/>
              </a:rPr>
              <a:t>:</a:t>
            </a:r>
          </a:p>
          <a:p>
            <a:r>
              <a:rPr lang="it-IT" sz="1200" dirty="0">
                <a:latin typeface="Helvetica" panose="020B0604020202030204" pitchFamily="34" charset="0"/>
              </a:rPr>
              <a:t>5.6.3. Favorire lo sviluppo di conoscenze tecniche</a:t>
            </a:r>
          </a:p>
          <a:p>
            <a:r>
              <a:rPr lang="it-IT" sz="1200" dirty="0">
                <a:latin typeface="Helvetica" panose="020B0604020202030204" pitchFamily="34" charset="0"/>
              </a:rPr>
              <a:t>5.6.4. Sviluppare ulteriormente il </a:t>
            </a:r>
            <a:r>
              <a:rPr lang="it-IT" sz="1200" b="1" u="sng" dirty="0">
                <a:latin typeface="Helvetica" panose="020B0604020202030204" pitchFamily="34" charset="0"/>
              </a:rPr>
              <a:t>supporto alla governance, efficienza e qualità del Servizio Idrico Integrato</a:t>
            </a:r>
          </a:p>
          <a:p>
            <a:r>
              <a:rPr lang="it-IT" sz="1200" dirty="0">
                <a:latin typeface="Helvetica" panose="020B0604020202030204" pitchFamily="34" charset="0"/>
              </a:rPr>
              <a:t>5.6.5. </a:t>
            </a:r>
            <a:r>
              <a:rPr lang="it-IT" sz="1200" b="1" u="sng" dirty="0">
                <a:latin typeface="Helvetica" panose="020B0604020202030204" pitchFamily="34" charset="0"/>
              </a:rPr>
              <a:t>Promuovere gli strumenti per il cambiamento dei comportamenti da parte dei cittadini</a:t>
            </a:r>
          </a:p>
        </p:txBody>
      </p:sp>
      <p:sp>
        <p:nvSpPr>
          <p:cNvPr id="6" name="CasellaDiTesto 5">
            <a:extLst>
              <a:ext uri="{FF2B5EF4-FFF2-40B4-BE49-F238E27FC236}">
                <a16:creationId xmlns:a16="http://schemas.microsoft.com/office/drawing/2014/main" id="{E80F8D42-1159-E0B0-B096-7B6AF50A006F}"/>
              </a:ext>
            </a:extLst>
          </p:cNvPr>
          <p:cNvSpPr txBox="1"/>
          <p:nvPr/>
        </p:nvSpPr>
        <p:spPr>
          <a:xfrm>
            <a:off x="1112520" y="5680037"/>
            <a:ext cx="7669879" cy="369332"/>
          </a:xfrm>
          <a:prstGeom prst="rect">
            <a:avLst/>
          </a:prstGeom>
          <a:noFill/>
        </p:spPr>
        <p:txBody>
          <a:bodyPr wrap="square">
            <a:spAutoFit/>
          </a:bodyPr>
          <a:lstStyle/>
          <a:p>
            <a:r>
              <a:rPr lang="it-IT" b="1" dirty="0">
                <a:latin typeface="Helvetica Light" pitchFamily="50" charset="0"/>
              </a:rPr>
              <a:t>www.svilupposostenibile.regione.lombardia.it</a:t>
            </a:r>
            <a:endParaRPr lang="it-IT" b="1" dirty="0"/>
          </a:p>
        </p:txBody>
      </p:sp>
    </p:spTree>
    <p:extLst>
      <p:ext uri="{BB962C8B-B14F-4D97-AF65-F5344CB8AC3E}">
        <p14:creationId xmlns:p14="http://schemas.microsoft.com/office/powerpoint/2010/main" val="304080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E9FC87F-53CA-38F0-5078-6F40E5D141AB}"/>
              </a:ext>
            </a:extLst>
          </p:cNvPr>
          <p:cNvSpPr txBox="1"/>
          <p:nvPr/>
        </p:nvSpPr>
        <p:spPr>
          <a:xfrm>
            <a:off x="594912" y="1509543"/>
            <a:ext cx="10983817" cy="2462213"/>
          </a:xfrm>
          <a:prstGeom prst="rect">
            <a:avLst/>
          </a:prstGeom>
          <a:noFill/>
        </p:spPr>
        <p:txBody>
          <a:bodyPr wrap="square">
            <a:spAutoFit/>
          </a:bodyPr>
          <a:lstStyle/>
          <a:p>
            <a:pPr algn="l"/>
            <a:r>
              <a:rPr lang="it-IT" b="1" dirty="0">
                <a:solidFill>
                  <a:srgbClr val="000000"/>
                </a:solidFill>
                <a:latin typeface="Helvetica" panose="020B0604020202030204" pitchFamily="34" charset="0"/>
              </a:rPr>
              <a:t>P</a:t>
            </a:r>
            <a:r>
              <a:rPr lang="it-IT" sz="1800" b="1" i="0" u="none" strike="noStrike" baseline="0" dirty="0">
                <a:solidFill>
                  <a:srgbClr val="000000"/>
                </a:solidFill>
                <a:latin typeface="Helvetica" panose="020B0604020202030204" pitchFamily="34" charset="0"/>
              </a:rPr>
              <a:t>rogetti per le sponde del lago di </a:t>
            </a:r>
            <a:r>
              <a:rPr lang="it-IT" b="1" dirty="0">
                <a:solidFill>
                  <a:srgbClr val="000000"/>
                </a:solidFill>
                <a:latin typeface="Helvetica" panose="020B0604020202030204" pitchFamily="34" charset="0"/>
              </a:rPr>
              <a:t>V</a:t>
            </a:r>
            <a:r>
              <a:rPr lang="it-IT" sz="1800" b="1" i="0" u="none" strike="noStrike" baseline="0" dirty="0">
                <a:solidFill>
                  <a:srgbClr val="000000"/>
                </a:solidFill>
                <a:latin typeface="Helvetica" panose="020B0604020202030204" pitchFamily="34" charset="0"/>
              </a:rPr>
              <a:t>arese. per un nuovo equilibrio tra uomo e ambiente</a:t>
            </a:r>
          </a:p>
          <a:p>
            <a:pPr algn="l"/>
            <a:r>
              <a:rPr lang="it-IT" sz="1600" b="1" i="0" u="none" strike="noStrike" baseline="0" dirty="0">
                <a:latin typeface="Helvetica" panose="020B0604020202030204" pitchFamily="34" charset="0"/>
              </a:rPr>
              <a:t>Katia Accossato</a:t>
            </a:r>
            <a:r>
              <a:rPr lang="it-IT" sz="1600" b="0" i="0" u="none" strike="noStrike" baseline="0" dirty="0">
                <a:latin typeface="Helvetica" panose="020B0604020202030204" pitchFamily="34" charset="0"/>
              </a:rPr>
              <a:t>, Architetta e Docente Politecnico di Milano</a:t>
            </a:r>
          </a:p>
          <a:p>
            <a:pPr algn="l"/>
            <a:endParaRPr lang="it-IT" sz="1800" b="1" i="0" u="none" strike="noStrike" baseline="0" dirty="0">
              <a:latin typeface="Helvetica" panose="020B0604020202030204" pitchFamily="34" charset="0"/>
            </a:endParaRPr>
          </a:p>
          <a:p>
            <a:pPr algn="l"/>
            <a:r>
              <a:rPr lang="it-IT" b="1" dirty="0">
                <a:latin typeface="Helvetica" panose="020B0604020202030204" pitchFamily="34" charset="0"/>
              </a:rPr>
              <a:t>B</a:t>
            </a:r>
            <a:r>
              <a:rPr lang="it-IT" sz="1800" b="1" i="0" u="none" strike="noStrike" baseline="0" dirty="0">
                <a:latin typeface="Helvetica" panose="020B0604020202030204" pitchFamily="34" charset="0"/>
              </a:rPr>
              <a:t>est practice: il caso delle palafitte di </a:t>
            </a:r>
            <a:r>
              <a:rPr lang="it-IT" b="1" dirty="0">
                <a:latin typeface="Helvetica" panose="020B0604020202030204" pitchFamily="34" charset="0"/>
              </a:rPr>
              <a:t>L</a:t>
            </a:r>
            <a:r>
              <a:rPr lang="it-IT" sz="1800" b="1" i="0" u="none" strike="noStrike" baseline="0" dirty="0">
                <a:latin typeface="Helvetica" panose="020B0604020202030204" pitchFamily="34" charset="0"/>
              </a:rPr>
              <a:t>edro</a:t>
            </a:r>
          </a:p>
          <a:p>
            <a:pPr algn="l"/>
            <a:r>
              <a:rPr lang="it-IT" sz="1600" b="1" i="0" u="none" strike="noStrike" baseline="0" dirty="0">
                <a:latin typeface="Helvetica" panose="020B0604020202030204" pitchFamily="34" charset="0"/>
              </a:rPr>
              <a:t>Donato Riccadonna</a:t>
            </a:r>
            <a:r>
              <a:rPr lang="it-IT" sz="1600" b="0" i="0" u="none" strike="noStrike" baseline="0" dirty="0">
                <a:latin typeface="Helvetica" panose="020B0604020202030204" pitchFamily="34" charset="0"/>
              </a:rPr>
              <a:t>, Direttore Museo delle Palafitte di Ledro (MUSE – Museo delle Scienze di Trento)</a:t>
            </a:r>
          </a:p>
          <a:p>
            <a:pPr algn="l"/>
            <a:r>
              <a:rPr lang="it-IT" sz="1600" b="1" i="0" u="none" strike="noStrike" baseline="0" dirty="0">
                <a:latin typeface="Helvetica" panose="020B0604020202030204" pitchFamily="34" charset="0"/>
              </a:rPr>
              <a:t>Alessandro </a:t>
            </a:r>
            <a:r>
              <a:rPr lang="it-IT" sz="1600" b="1" i="0" u="none" strike="noStrike" baseline="0" dirty="0" err="1">
                <a:latin typeface="Helvetica" panose="020B0604020202030204" pitchFamily="34" charset="0"/>
              </a:rPr>
              <a:t>Fedrigotti</a:t>
            </a:r>
            <a:r>
              <a:rPr lang="it-IT" sz="1600" b="0" i="0" u="none" strike="noStrike" baseline="0" dirty="0">
                <a:latin typeface="Helvetica" panose="020B0604020202030204" pitchFamily="34" charset="0"/>
              </a:rPr>
              <a:t>, Museo delle Palafitte di Ledro (MUSE – Museo delle Scienze di Trento)</a:t>
            </a:r>
          </a:p>
          <a:p>
            <a:pPr algn="l"/>
            <a:endParaRPr lang="it-IT" sz="1800" b="1" i="0" u="none" strike="noStrike" baseline="0" dirty="0">
              <a:latin typeface="Helvetica" panose="020B0604020202030204" pitchFamily="34" charset="0"/>
            </a:endParaRPr>
          </a:p>
          <a:p>
            <a:pPr algn="l"/>
            <a:r>
              <a:rPr lang="it-IT" b="1" dirty="0">
                <a:latin typeface="Helvetica" panose="020B0604020202030204" pitchFamily="34" charset="0"/>
              </a:rPr>
              <a:t>I</a:t>
            </a:r>
            <a:r>
              <a:rPr lang="it-IT" sz="1800" b="1" i="0" u="none" strike="noStrike" baseline="0" dirty="0">
                <a:latin typeface="Helvetica" panose="020B0604020202030204" pitchFamily="34" charset="0"/>
              </a:rPr>
              <a:t>l lago non rinasce senza i pescatori</a:t>
            </a:r>
          </a:p>
          <a:p>
            <a:pPr algn="l"/>
            <a:r>
              <a:rPr lang="it-IT" sz="1600" b="1" i="0" u="none" strike="noStrike" baseline="0" dirty="0">
                <a:latin typeface="Helvetica" panose="020B0604020202030204" pitchFamily="34" charset="0"/>
              </a:rPr>
              <a:t>Paolo Giorgetti</a:t>
            </a:r>
            <a:r>
              <a:rPr lang="it-IT" sz="1600" b="0" i="0" u="none" strike="noStrike" baseline="0" dirty="0">
                <a:latin typeface="Helvetica" panose="020B0604020202030204" pitchFamily="34" charset="0"/>
              </a:rPr>
              <a:t>, membro </a:t>
            </a:r>
            <a:r>
              <a:rPr lang="it-IT" sz="1600" b="0" i="0" u="none" strike="noStrike" baseline="0" dirty="0">
                <a:solidFill>
                  <a:srgbClr val="000000"/>
                </a:solidFill>
                <a:latin typeface="Helvetica" panose="020B0604020202030204" pitchFamily="34" charset="0"/>
              </a:rPr>
              <a:t>Società Cooperativa Pescatori del Lago di Varese</a:t>
            </a:r>
            <a:endParaRPr lang="it-IT" dirty="0">
              <a:latin typeface="Helvetica" panose="020B0604020202030204" pitchFamily="34" charset="0"/>
            </a:endParaRPr>
          </a:p>
        </p:txBody>
      </p:sp>
      <p:sp>
        <p:nvSpPr>
          <p:cNvPr id="6" name="Titolo 1">
            <a:extLst>
              <a:ext uri="{FF2B5EF4-FFF2-40B4-BE49-F238E27FC236}">
                <a16:creationId xmlns:a16="http://schemas.microsoft.com/office/drawing/2014/main" id="{532A214A-3CC5-6A28-DEB0-C94248C8BCA9}"/>
              </a:ext>
            </a:extLst>
          </p:cNvPr>
          <p:cNvSpPr txBox="1">
            <a:spLocks/>
          </p:cNvSpPr>
          <p:nvPr/>
        </p:nvSpPr>
        <p:spPr>
          <a:xfrm>
            <a:off x="2209800" y="171865"/>
            <a:ext cx="7772400" cy="7530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07239"/>
                </a:solidFill>
                <a:latin typeface="Helvetica"/>
                <a:ea typeface="+mj-ea"/>
                <a:cs typeface="Helvetica"/>
              </a:defRPr>
            </a:lvl1pPr>
          </a:lstStyle>
          <a:p>
            <a:pPr algn="ctr"/>
            <a:r>
              <a:rPr lang="it-IT" dirty="0"/>
              <a:t>Interventi della giornata</a:t>
            </a:r>
          </a:p>
        </p:txBody>
      </p:sp>
    </p:spTree>
    <p:extLst>
      <p:ext uri="{BB962C8B-B14F-4D97-AF65-F5344CB8AC3E}">
        <p14:creationId xmlns:p14="http://schemas.microsoft.com/office/powerpoint/2010/main" val="421084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674CBA1B-07C7-0E6B-AD1F-757F12FDD0E3}"/>
              </a:ext>
            </a:extLst>
          </p:cNvPr>
          <p:cNvSpPr txBox="1">
            <a:spLocks/>
          </p:cNvSpPr>
          <p:nvPr/>
        </p:nvSpPr>
        <p:spPr>
          <a:xfrm>
            <a:off x="1899288" y="50189"/>
            <a:ext cx="8369490" cy="75308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000" b="1" kern="1200">
                <a:solidFill>
                  <a:srgbClr val="056633"/>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2700" b="1" i="0" u="none" strike="noStrike" kern="1200" cap="none" spc="0" normalizeH="0" baseline="0" noProof="0" dirty="0">
                <a:ln>
                  <a:noFill/>
                </a:ln>
                <a:solidFill>
                  <a:srgbClr val="056633"/>
                </a:solidFill>
                <a:effectLst/>
                <a:uLnTx/>
                <a:uFillTx/>
                <a:latin typeface="Helvetica"/>
                <a:ea typeface="+mj-ea"/>
              </a:rPr>
              <a:t>Agenda ONU 2030 e strategia nazionale</a:t>
            </a:r>
          </a:p>
        </p:txBody>
      </p:sp>
      <p:sp>
        <p:nvSpPr>
          <p:cNvPr id="5" name="Rettangolo 4">
            <a:extLst>
              <a:ext uri="{FF2B5EF4-FFF2-40B4-BE49-F238E27FC236}">
                <a16:creationId xmlns:a16="http://schemas.microsoft.com/office/drawing/2014/main" id="{6CE3090A-256D-A230-807C-61D34FD34566}"/>
              </a:ext>
            </a:extLst>
          </p:cNvPr>
          <p:cNvSpPr/>
          <p:nvPr/>
        </p:nvSpPr>
        <p:spPr>
          <a:xfrm>
            <a:off x="372789" y="1121491"/>
            <a:ext cx="6127163" cy="1477328"/>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latin typeface="Helvetica" panose="020B0604020202030204" pitchFamily="34" charset="0"/>
              </a:rPr>
              <a:t>L’ </a:t>
            </a:r>
            <a:r>
              <a:rPr kumimoji="0" lang="it-IT" sz="1800" b="1" i="0" u="none" strike="noStrike" kern="0" cap="none" spc="0" normalizeH="0" baseline="0" noProof="0" dirty="0">
                <a:ln>
                  <a:noFill/>
                </a:ln>
                <a:solidFill>
                  <a:prstClr val="black"/>
                </a:solidFill>
                <a:effectLst/>
                <a:uLnTx/>
                <a:uFillTx/>
                <a:latin typeface="Helvetica" panose="020B0604020202030204" pitchFamily="34" charset="0"/>
              </a:rPr>
              <a:t>Agenda ONU 2030 </a:t>
            </a:r>
            <a:r>
              <a:rPr kumimoji="0" lang="it-IT" sz="1800" b="0" i="0" u="none" strike="noStrike" kern="0" cap="none" spc="0" normalizeH="0" baseline="0" noProof="0" dirty="0">
                <a:ln>
                  <a:noFill/>
                </a:ln>
                <a:solidFill>
                  <a:prstClr val="black"/>
                </a:solidFill>
                <a:effectLst/>
                <a:uLnTx/>
                <a:uFillTx/>
                <a:latin typeface="Helvetica" panose="020B0604020202030204" pitchFamily="34" charset="0"/>
              </a:rPr>
              <a:t>per lo Sviluppo Sostenibile è un programma d’azione sottoscritto nel settembre 2015 dai governi di 193 Paesi membri.</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latin typeface="Helvetica" panose="020B0604020202030204" pitchFamily="34" charset="0"/>
              </a:rPr>
              <a:t>Comprende 17 Obiettivi per lo Sviluppo Sostenibile (</a:t>
            </a:r>
            <a:r>
              <a:rPr kumimoji="0" lang="it-IT" sz="1800" b="0" i="0" u="none" strike="noStrike" kern="0" cap="none" spc="0" normalizeH="0" baseline="0" noProof="0" dirty="0" err="1">
                <a:ln>
                  <a:noFill/>
                </a:ln>
                <a:solidFill>
                  <a:prstClr val="black"/>
                </a:solidFill>
                <a:effectLst/>
                <a:uLnTx/>
                <a:uFillTx/>
                <a:latin typeface="Helvetica" panose="020B0604020202030204" pitchFamily="34" charset="0"/>
              </a:rPr>
              <a:t>SDGs</a:t>
            </a:r>
            <a:r>
              <a:rPr kumimoji="0" lang="it-IT" sz="1800" b="0" i="0" u="none" strike="noStrike" kern="0" cap="none" spc="0" normalizeH="0" baseline="0" noProof="0" dirty="0">
                <a:ln>
                  <a:noFill/>
                </a:ln>
                <a:solidFill>
                  <a:prstClr val="black"/>
                </a:solidFill>
                <a:effectLst/>
                <a:uLnTx/>
                <a:uFillTx/>
                <a:latin typeface="Helvetica" panose="020B0604020202030204" pitchFamily="34" charset="0"/>
              </a:rPr>
              <a:t>), suddivisi in ulteriori 169 traguardi (target)</a:t>
            </a:r>
          </a:p>
        </p:txBody>
      </p:sp>
      <p:pic>
        <p:nvPicPr>
          <p:cNvPr id="6" name="Immagine 5">
            <a:extLst>
              <a:ext uri="{FF2B5EF4-FFF2-40B4-BE49-F238E27FC236}">
                <a16:creationId xmlns:a16="http://schemas.microsoft.com/office/drawing/2014/main" id="{40C5C60B-79C6-C01E-22E7-AD5D352B6A71}"/>
              </a:ext>
            </a:extLst>
          </p:cNvPr>
          <p:cNvPicPr>
            <a:picLocks noChangeAspect="1"/>
          </p:cNvPicPr>
          <p:nvPr/>
        </p:nvPicPr>
        <p:blipFill>
          <a:blip r:embed="rId2"/>
          <a:stretch>
            <a:fillRect/>
          </a:stretch>
        </p:blipFill>
        <p:spPr>
          <a:xfrm>
            <a:off x="6674481" y="1007184"/>
            <a:ext cx="4177133" cy="2031973"/>
          </a:xfrm>
          <a:prstGeom prst="rect">
            <a:avLst/>
          </a:prstGeom>
        </p:spPr>
      </p:pic>
      <p:sp>
        <p:nvSpPr>
          <p:cNvPr id="8" name="Sottotitolo 2">
            <a:extLst>
              <a:ext uri="{FF2B5EF4-FFF2-40B4-BE49-F238E27FC236}">
                <a16:creationId xmlns:a16="http://schemas.microsoft.com/office/drawing/2014/main" id="{E0216C43-57A4-A94C-8472-764470590578}"/>
              </a:ext>
            </a:extLst>
          </p:cNvPr>
          <p:cNvSpPr txBox="1">
            <a:spLocks/>
          </p:cNvSpPr>
          <p:nvPr/>
        </p:nvSpPr>
        <p:spPr>
          <a:xfrm>
            <a:off x="5023690" y="4082295"/>
            <a:ext cx="6730595" cy="1968859"/>
          </a:xfrm>
          <a:prstGeom prst="rect">
            <a:avLst/>
          </a:prstGeom>
        </p:spPr>
        <p:txBody>
          <a:bodyPr/>
          <a:lstStyle>
            <a:lvl1pPr marL="0" indent="0" algn="l" defTabSz="457200" rtl="0" eaLnBrk="1" latinLnBrk="0" hangingPunct="1">
              <a:spcBef>
                <a:spcPct val="20000"/>
              </a:spcBef>
              <a:buFont typeface="Arial"/>
              <a:buNone/>
              <a:defRPr sz="1800"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Tx/>
              <a:buSzTx/>
              <a:buFont typeface="Arial"/>
              <a:buNone/>
              <a:tabLst/>
              <a:defRPr/>
            </a:pPr>
            <a:r>
              <a:rPr kumimoji="0" lang="it-IT" b="1" i="0" u="none" strike="noStrike" kern="1200" cap="none" spc="0" normalizeH="0" baseline="0" noProof="0" dirty="0">
                <a:ln>
                  <a:noFill/>
                </a:ln>
                <a:solidFill>
                  <a:prstClr val="black"/>
                </a:solidFill>
                <a:effectLst/>
                <a:uLnTx/>
                <a:uFillTx/>
                <a:latin typeface="Helvetica"/>
                <a:ea typeface="+mn-ea"/>
              </a:rPr>
              <a:t>La Strategia nazionale per lo sviluppo sostenibile </a:t>
            </a:r>
            <a:r>
              <a:rPr kumimoji="0" lang="it-IT" i="0" u="none" strike="noStrike" kern="1200" cap="none" spc="0" normalizeH="0" baseline="0" noProof="0" dirty="0">
                <a:ln>
                  <a:noFill/>
                </a:ln>
                <a:solidFill>
                  <a:prstClr val="black"/>
                </a:solidFill>
                <a:effectLst/>
                <a:uLnTx/>
                <a:uFillTx/>
                <a:latin typeface="Helvetica"/>
                <a:ea typeface="+mn-ea"/>
              </a:rPr>
              <a:t>è stata approvata dal CIPE nel dicembre 2017: attualmente in revisione</a:t>
            </a:r>
          </a:p>
          <a:p>
            <a:pPr marL="0" marR="0" lvl="0" indent="0" algn="just" defTabSz="457200" rtl="0" eaLnBrk="1" fontAlgn="auto" latinLnBrk="0" hangingPunct="1">
              <a:lnSpc>
                <a:spcPct val="100000"/>
              </a:lnSpc>
              <a:spcBef>
                <a:spcPct val="20000"/>
              </a:spcBef>
              <a:spcAft>
                <a:spcPts val="600"/>
              </a:spcAft>
              <a:buClrTx/>
              <a:buSzTx/>
              <a:buFont typeface="Arial"/>
              <a:buNone/>
              <a:tabLst/>
              <a:defRPr/>
            </a:pPr>
            <a:r>
              <a:rPr kumimoji="0" lang="it-IT" b="0" i="0" u="none" strike="noStrike" kern="1200" cap="none" spc="0" normalizeH="0" baseline="0" noProof="0" dirty="0">
                <a:ln>
                  <a:noFill/>
                </a:ln>
                <a:solidFill>
                  <a:prstClr val="black"/>
                </a:solidFill>
                <a:effectLst/>
                <a:uLnTx/>
                <a:uFillTx/>
                <a:latin typeface="Helvetica"/>
                <a:ea typeface="+mn-ea"/>
              </a:rPr>
              <a:t>Organizzata nelle </a:t>
            </a:r>
            <a:r>
              <a:rPr kumimoji="0" lang="it-IT" b="1" i="0" u="none" strike="noStrike" kern="1200" cap="none" spc="0" normalizeH="0" baseline="0" noProof="0" dirty="0">
                <a:ln>
                  <a:noFill/>
                </a:ln>
                <a:solidFill>
                  <a:prstClr val="black"/>
                </a:solidFill>
                <a:effectLst/>
                <a:uLnTx/>
                <a:uFillTx/>
                <a:latin typeface="Helvetica"/>
                <a:ea typeface="+mn-ea"/>
              </a:rPr>
              <a:t>5 aree (5P) dell’Agenda ONU: Persone, Pianeta, Prosperità, Pace, Partnership</a:t>
            </a:r>
            <a:r>
              <a:rPr kumimoji="0" lang="it-IT" b="0" i="0" u="none" strike="noStrike" kern="1200" cap="none" spc="0" normalizeH="0" baseline="0" noProof="0" dirty="0">
                <a:ln>
                  <a:noFill/>
                </a:ln>
                <a:solidFill>
                  <a:prstClr val="black"/>
                </a:solidFill>
                <a:effectLst/>
                <a:uLnTx/>
                <a:uFillTx/>
                <a:latin typeface="Helvetica"/>
                <a:ea typeface="+mn-ea"/>
              </a:rPr>
              <a:t>, declinate in Obiettivi Strategici Nazionali (specifici per la realtà italiana), direttamente relazionati con gli obiettivi dell’Agenda ONU.</a:t>
            </a:r>
          </a:p>
        </p:txBody>
      </p:sp>
      <p:pic>
        <p:nvPicPr>
          <p:cNvPr id="10" name="Immagine 9">
            <a:extLst>
              <a:ext uri="{FF2B5EF4-FFF2-40B4-BE49-F238E27FC236}">
                <a16:creationId xmlns:a16="http://schemas.microsoft.com/office/drawing/2014/main" id="{C7A83802-0CC1-8BDB-FB25-88FEF2196146}"/>
              </a:ext>
            </a:extLst>
          </p:cNvPr>
          <p:cNvPicPr>
            <a:picLocks noChangeAspect="1"/>
          </p:cNvPicPr>
          <p:nvPr/>
        </p:nvPicPr>
        <p:blipFill>
          <a:blip r:embed="rId3"/>
          <a:stretch>
            <a:fillRect/>
          </a:stretch>
        </p:blipFill>
        <p:spPr>
          <a:xfrm>
            <a:off x="147012" y="4071552"/>
            <a:ext cx="1554956" cy="995172"/>
          </a:xfrm>
          <a:prstGeom prst="rect">
            <a:avLst/>
          </a:prstGeom>
        </p:spPr>
      </p:pic>
      <p:pic>
        <p:nvPicPr>
          <p:cNvPr id="11" name="Immagine 10">
            <a:extLst>
              <a:ext uri="{FF2B5EF4-FFF2-40B4-BE49-F238E27FC236}">
                <a16:creationId xmlns:a16="http://schemas.microsoft.com/office/drawing/2014/main" id="{52CE0162-9238-98A9-3334-945DA5D630E1}"/>
              </a:ext>
            </a:extLst>
          </p:cNvPr>
          <p:cNvPicPr>
            <a:picLocks noChangeAspect="1"/>
          </p:cNvPicPr>
          <p:nvPr/>
        </p:nvPicPr>
        <p:blipFill>
          <a:blip r:embed="rId4"/>
          <a:stretch>
            <a:fillRect/>
          </a:stretch>
        </p:blipFill>
        <p:spPr>
          <a:xfrm>
            <a:off x="1899288" y="4188435"/>
            <a:ext cx="2250980" cy="2127630"/>
          </a:xfrm>
          <a:prstGeom prst="rect">
            <a:avLst/>
          </a:prstGeom>
        </p:spPr>
      </p:pic>
      <p:sp>
        <p:nvSpPr>
          <p:cNvPr id="13" name="CasellaDiTesto 12">
            <a:extLst>
              <a:ext uri="{FF2B5EF4-FFF2-40B4-BE49-F238E27FC236}">
                <a16:creationId xmlns:a16="http://schemas.microsoft.com/office/drawing/2014/main" id="{8D1F98B3-6C9E-EE61-909A-632D69552A16}"/>
              </a:ext>
            </a:extLst>
          </p:cNvPr>
          <p:cNvSpPr txBox="1"/>
          <p:nvPr/>
        </p:nvSpPr>
        <p:spPr>
          <a:xfrm>
            <a:off x="372789" y="3243072"/>
            <a:ext cx="11381495"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prstClr val="black"/>
                </a:solidFill>
                <a:effectLst/>
                <a:uLnTx/>
                <a:uFillTx/>
                <a:latin typeface="Helvetica" panose="020B0604020202030204" pitchFamily="34" charset="0"/>
              </a:rPr>
              <a:t>3 dimensioni </a:t>
            </a:r>
            <a:r>
              <a:rPr kumimoji="0" lang="it-IT" sz="2000" b="0" i="0" u="none" strike="noStrike" kern="0" cap="none" spc="0" normalizeH="0" baseline="0" noProof="0" dirty="0">
                <a:ln>
                  <a:noFill/>
                </a:ln>
                <a:solidFill>
                  <a:prstClr val="black"/>
                </a:solidFill>
                <a:effectLst/>
                <a:uLnTx/>
                <a:uFillTx/>
                <a:latin typeface="Helvetica" panose="020B0604020202030204" pitchFamily="34" charset="0"/>
              </a:rPr>
              <a:t>dello </a:t>
            </a:r>
            <a:r>
              <a:rPr kumimoji="0" lang="it-IT" sz="2000" b="0" i="0" u="none" strike="noStrike" kern="0" cap="none" spc="0" normalizeH="0" baseline="0" noProof="0" dirty="0" err="1">
                <a:ln>
                  <a:noFill/>
                </a:ln>
                <a:solidFill>
                  <a:prstClr val="black"/>
                </a:solidFill>
                <a:effectLst/>
                <a:uLnTx/>
                <a:uFillTx/>
                <a:latin typeface="Helvetica" panose="020B0604020202030204" pitchFamily="34" charset="0"/>
              </a:rPr>
              <a:t>SvS</a:t>
            </a:r>
            <a:r>
              <a:rPr kumimoji="0" lang="it-IT" sz="2000" b="0" i="0" u="none" strike="noStrike" kern="0" cap="none" spc="0" normalizeH="0" baseline="0" noProof="0" dirty="0">
                <a:ln>
                  <a:noFill/>
                </a:ln>
                <a:solidFill>
                  <a:prstClr val="black"/>
                </a:solidFill>
                <a:effectLst/>
                <a:uLnTx/>
                <a:uFillTx/>
                <a:latin typeface="Helvetica" panose="020B0604020202030204" pitchFamily="34" charset="0"/>
              </a:rPr>
              <a:t>: crescita </a:t>
            </a:r>
            <a:r>
              <a:rPr kumimoji="0" lang="it-IT" sz="2000" b="1" i="0" u="none" strike="noStrike" kern="0" cap="none" spc="0" normalizeH="0" baseline="0" noProof="0" dirty="0">
                <a:ln>
                  <a:noFill/>
                </a:ln>
                <a:solidFill>
                  <a:prstClr val="black"/>
                </a:solidFill>
                <a:effectLst/>
                <a:uLnTx/>
                <a:uFillTx/>
                <a:latin typeface="Helvetica" panose="020B0604020202030204" pitchFamily="34" charset="0"/>
              </a:rPr>
              <a:t>economica</a:t>
            </a:r>
            <a:r>
              <a:rPr kumimoji="0" lang="it-IT" sz="2000" b="0" i="0" u="none" strike="noStrike" kern="0" cap="none" spc="0" normalizeH="0" baseline="0" noProof="0" dirty="0">
                <a:ln>
                  <a:noFill/>
                </a:ln>
                <a:solidFill>
                  <a:prstClr val="black"/>
                </a:solidFill>
                <a:effectLst/>
                <a:uLnTx/>
                <a:uFillTx/>
                <a:latin typeface="Helvetica" panose="020B0604020202030204" pitchFamily="34" charset="0"/>
              </a:rPr>
              <a:t>, inclusione </a:t>
            </a:r>
            <a:r>
              <a:rPr kumimoji="0" lang="it-IT" sz="2000" b="1" i="0" u="none" strike="noStrike" kern="0" cap="none" spc="0" normalizeH="0" baseline="0" noProof="0" dirty="0">
                <a:ln>
                  <a:noFill/>
                </a:ln>
                <a:solidFill>
                  <a:prstClr val="black"/>
                </a:solidFill>
                <a:effectLst/>
                <a:uLnTx/>
                <a:uFillTx/>
                <a:latin typeface="Helvetica" panose="020B0604020202030204" pitchFamily="34" charset="0"/>
              </a:rPr>
              <a:t>sociale</a:t>
            </a:r>
            <a:r>
              <a:rPr kumimoji="0" lang="it-IT" sz="2000" b="0" i="0" u="none" strike="noStrike" kern="0" cap="none" spc="0" normalizeH="0" baseline="0" noProof="0" dirty="0">
                <a:ln>
                  <a:noFill/>
                </a:ln>
                <a:solidFill>
                  <a:prstClr val="black"/>
                </a:solidFill>
                <a:effectLst/>
                <a:uLnTx/>
                <a:uFillTx/>
                <a:latin typeface="Helvetica" panose="020B0604020202030204" pitchFamily="34" charset="0"/>
              </a:rPr>
              <a:t> e tutela dell’</a:t>
            </a:r>
            <a:r>
              <a:rPr kumimoji="0" lang="it-IT" sz="2000" b="1" i="0" u="none" strike="noStrike" kern="0" cap="none" spc="0" normalizeH="0" baseline="0" noProof="0" dirty="0">
                <a:ln>
                  <a:noFill/>
                </a:ln>
                <a:solidFill>
                  <a:prstClr val="black"/>
                </a:solidFill>
                <a:effectLst/>
                <a:uLnTx/>
                <a:uFillTx/>
                <a:latin typeface="Helvetica" panose="020B0604020202030204" pitchFamily="34" charset="0"/>
              </a:rPr>
              <a:t>ambiente</a:t>
            </a:r>
          </a:p>
        </p:txBody>
      </p:sp>
    </p:spTree>
    <p:extLst>
      <p:ext uri="{BB962C8B-B14F-4D97-AF65-F5344CB8AC3E}">
        <p14:creationId xmlns:p14="http://schemas.microsoft.com/office/powerpoint/2010/main" val="346842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AF9E1E87-60B5-FFE5-FD72-893A3F482738}"/>
              </a:ext>
            </a:extLst>
          </p:cNvPr>
          <p:cNvSpPr txBox="1">
            <a:spLocks/>
          </p:cNvSpPr>
          <p:nvPr/>
        </p:nvSpPr>
        <p:spPr>
          <a:xfrm>
            <a:off x="1924992" y="119966"/>
            <a:ext cx="8369490" cy="7530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56633"/>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2700" b="1" i="0" u="none" strike="noStrike" kern="1200" cap="none" spc="0" normalizeH="0" baseline="0" noProof="0" dirty="0">
                <a:ln>
                  <a:noFill/>
                </a:ln>
                <a:solidFill>
                  <a:srgbClr val="056633"/>
                </a:solidFill>
                <a:effectLst/>
                <a:uLnTx/>
                <a:uFillTx/>
                <a:latin typeface="Helvetica"/>
                <a:ea typeface="+mj-ea"/>
              </a:rPr>
              <a:t>Sviluppo Sostenibile nella legislazione</a:t>
            </a:r>
          </a:p>
        </p:txBody>
      </p:sp>
      <p:sp>
        <p:nvSpPr>
          <p:cNvPr id="6" name="Rettangolo 5">
            <a:extLst>
              <a:ext uri="{FF2B5EF4-FFF2-40B4-BE49-F238E27FC236}">
                <a16:creationId xmlns:a16="http://schemas.microsoft.com/office/drawing/2014/main" id="{950F3FBA-C3C0-4CC2-D6ED-925880AE0ABE}"/>
              </a:ext>
            </a:extLst>
          </p:cNvPr>
          <p:cNvSpPr/>
          <p:nvPr/>
        </p:nvSpPr>
        <p:spPr>
          <a:xfrm>
            <a:off x="341522" y="1149128"/>
            <a:ext cx="11545677" cy="369332"/>
          </a:xfrm>
          <a:prstGeom prst="rect">
            <a:avLst/>
          </a:prstGeom>
        </p:spPr>
        <p:txBody>
          <a:bodyPr wrap="square">
            <a:spAutoFit/>
          </a:bodyPr>
          <a:lstStyle/>
          <a:p>
            <a:pPr algn="just" defTabSz="457200">
              <a:spcAft>
                <a:spcPts val="600"/>
              </a:spcAft>
            </a:pPr>
            <a:r>
              <a:rPr lang="it-IT" b="1" dirty="0">
                <a:solidFill>
                  <a:prstClr val="black"/>
                </a:solidFill>
                <a:latin typeface="Helvetica" panose="020B0604020202020204" pitchFamily="34" charset="0"/>
                <a:cs typeface="Helvetica" panose="020B0604020202020204" pitchFamily="34" charset="0"/>
              </a:rPr>
              <a:t>D.L.gs 152/2006 “Norme in materia ambientale” - ART. 3-quater - Principio dello sviluppo sostenibile</a:t>
            </a:r>
            <a:endParaRPr lang="it-IT" dirty="0">
              <a:solidFill>
                <a:prstClr val="black"/>
              </a:solidFill>
              <a:latin typeface="Helvetica" panose="020B0604020202020204" pitchFamily="34" charset="0"/>
              <a:cs typeface="Helvetica" panose="020B0604020202020204" pitchFamily="34" charset="0"/>
            </a:endParaRPr>
          </a:p>
        </p:txBody>
      </p:sp>
      <p:sp>
        <p:nvSpPr>
          <p:cNvPr id="7" name="Rettangolo 6">
            <a:extLst>
              <a:ext uri="{FF2B5EF4-FFF2-40B4-BE49-F238E27FC236}">
                <a16:creationId xmlns:a16="http://schemas.microsoft.com/office/drawing/2014/main" id="{E682E353-8A56-8082-AC55-8BFA14CA99B0}"/>
              </a:ext>
            </a:extLst>
          </p:cNvPr>
          <p:cNvSpPr/>
          <p:nvPr/>
        </p:nvSpPr>
        <p:spPr>
          <a:xfrm>
            <a:off x="341522" y="1984980"/>
            <a:ext cx="11545677" cy="3370153"/>
          </a:xfrm>
          <a:prstGeom prst="rect">
            <a:avLst/>
          </a:prstGeom>
        </p:spPr>
        <p:txBody>
          <a:bodyPr wrap="square">
            <a:spAutoFit/>
          </a:bodyPr>
          <a:lstStyle/>
          <a:p>
            <a:pPr marL="285750" indent="-285750" algn="just" defTabSz="457200">
              <a:spcAft>
                <a:spcPts val="600"/>
              </a:spcAft>
              <a:buFont typeface="Arial" panose="020B0604020202020204" pitchFamily="34" charset="0"/>
              <a:buChar char="•"/>
            </a:pPr>
            <a:r>
              <a:rPr lang="it-IT" dirty="0">
                <a:solidFill>
                  <a:prstClr val="black"/>
                </a:solidFill>
                <a:latin typeface="Helvetica" panose="020B0604020202020204" pitchFamily="34" charset="0"/>
                <a:cs typeface="Helvetica" panose="020B0604020202020204" pitchFamily="34" charset="0"/>
              </a:rPr>
              <a:t>La sua applicazione deve </a:t>
            </a:r>
            <a:r>
              <a:rPr lang="it-IT" b="1" dirty="0">
                <a:solidFill>
                  <a:prstClr val="black"/>
                </a:solidFill>
                <a:latin typeface="Helvetica" panose="020B0604020202020204" pitchFamily="34" charset="0"/>
                <a:cs typeface="Helvetica" panose="020B0604020202020204" pitchFamily="34" charset="0"/>
              </a:rPr>
              <a:t>garantire che il soddisfacimento dei bisogni delle generazioni attuali non possa compromettere la qualità della vita e le possibilità delle generazioni future</a:t>
            </a:r>
          </a:p>
          <a:p>
            <a:pPr marL="285750" indent="-285750" algn="just" defTabSz="457200">
              <a:spcAft>
                <a:spcPts val="600"/>
              </a:spcAft>
              <a:buFont typeface="Arial" panose="020B0604020202020204" pitchFamily="34" charset="0"/>
              <a:buChar char="•"/>
            </a:pPr>
            <a:r>
              <a:rPr lang="it-IT" b="1" dirty="0">
                <a:solidFill>
                  <a:prstClr val="black"/>
                </a:solidFill>
                <a:latin typeface="Helvetica" panose="020B0604020202020204" pitchFamily="34" charset="0"/>
                <a:cs typeface="Helvetica" panose="020B0604020202020204" pitchFamily="34" charset="0"/>
              </a:rPr>
              <a:t>L'attività della pubblica amministrazione</a:t>
            </a:r>
            <a:r>
              <a:rPr lang="it-IT" dirty="0">
                <a:solidFill>
                  <a:prstClr val="black"/>
                </a:solidFill>
                <a:latin typeface="Helvetica" panose="020B0604020202020204" pitchFamily="34" charset="0"/>
                <a:cs typeface="Helvetica" panose="020B0604020202020204" pitchFamily="34" charset="0"/>
              </a:rPr>
              <a:t> deve essere </a:t>
            </a:r>
            <a:r>
              <a:rPr lang="it-IT" b="1" dirty="0">
                <a:solidFill>
                  <a:prstClr val="black"/>
                </a:solidFill>
                <a:latin typeface="Helvetica" panose="020B0604020202020204" pitchFamily="34" charset="0"/>
                <a:cs typeface="Helvetica" panose="020B0604020202020204" pitchFamily="34" charset="0"/>
              </a:rPr>
              <a:t>finalizzata a consentire la migliore attuazione possibile del principio dello sviluppo sostenibile</a:t>
            </a:r>
            <a:r>
              <a:rPr lang="it-IT" dirty="0">
                <a:solidFill>
                  <a:prstClr val="black"/>
                </a:solidFill>
                <a:latin typeface="Helvetica" panose="020B0604020202020204" pitchFamily="34" charset="0"/>
                <a:cs typeface="Helvetica" panose="020B0604020202020204" pitchFamily="34" charset="0"/>
              </a:rPr>
              <a:t>: gli interessi alla tutela dell'ambiente e del patrimonio culturale devono essere oggetto di prioritaria considerazione.</a:t>
            </a:r>
          </a:p>
          <a:p>
            <a:pPr marL="285750" indent="-285750" algn="just" defTabSz="457200">
              <a:spcAft>
                <a:spcPts val="600"/>
              </a:spcAft>
              <a:buFont typeface="Arial" panose="020B0604020202020204" pitchFamily="34" charset="0"/>
              <a:buChar char="•"/>
            </a:pPr>
            <a:r>
              <a:rPr lang="it-IT" dirty="0">
                <a:solidFill>
                  <a:prstClr val="black"/>
                </a:solidFill>
                <a:latin typeface="Helvetica" panose="020B0604020202020204" pitchFamily="34" charset="0"/>
                <a:cs typeface="Helvetica" panose="020B0604020202020204" pitchFamily="34" charset="0"/>
              </a:rPr>
              <a:t>Necessario individuare un </a:t>
            </a:r>
            <a:r>
              <a:rPr lang="it-IT" b="1" dirty="0">
                <a:solidFill>
                  <a:prstClr val="black"/>
                </a:solidFill>
                <a:latin typeface="Helvetica" panose="020B0604020202020204" pitchFamily="34" charset="0"/>
                <a:cs typeface="Helvetica" panose="020B0604020202020204" pitchFamily="34" charset="0"/>
              </a:rPr>
              <a:t>equilibrato rapporto</a:t>
            </a:r>
            <a:r>
              <a:rPr lang="it-IT" dirty="0">
                <a:solidFill>
                  <a:prstClr val="black"/>
                </a:solidFill>
                <a:latin typeface="Helvetica" panose="020B0604020202020204" pitchFamily="34" charset="0"/>
                <a:cs typeface="Helvetica" panose="020B0604020202020204" pitchFamily="34" charset="0"/>
              </a:rPr>
              <a:t>, tra risorse da risparmiare e quelle da trasmettere, affinché </a:t>
            </a:r>
            <a:r>
              <a:rPr lang="it-IT" b="1" dirty="0">
                <a:solidFill>
                  <a:prstClr val="black"/>
                </a:solidFill>
                <a:latin typeface="Helvetica" panose="020B0604020202020204" pitchFamily="34" charset="0"/>
                <a:cs typeface="Helvetica" panose="020B0604020202020204" pitchFamily="34" charset="0"/>
              </a:rPr>
              <a:t>nell'ambito delle dinamiche della produzione e del consumo</a:t>
            </a:r>
            <a:r>
              <a:rPr lang="it-IT" dirty="0">
                <a:solidFill>
                  <a:prstClr val="black"/>
                </a:solidFill>
                <a:latin typeface="Helvetica" panose="020B0604020202020204" pitchFamily="34" charset="0"/>
                <a:cs typeface="Helvetica" panose="020B0604020202020204" pitchFamily="34" charset="0"/>
              </a:rPr>
              <a:t> si inserisca il principio di solidarietà </a:t>
            </a:r>
            <a:r>
              <a:rPr lang="it-IT" b="1" dirty="0">
                <a:solidFill>
                  <a:prstClr val="black"/>
                </a:solidFill>
                <a:latin typeface="Helvetica" panose="020B0604020202020204" pitchFamily="34" charset="0"/>
                <a:cs typeface="Helvetica" panose="020B0604020202020204" pitchFamily="34" charset="0"/>
              </a:rPr>
              <a:t>per salvaguardare e per migliorare la qualità dell'ambiente anche futuro</a:t>
            </a:r>
            <a:r>
              <a:rPr lang="it-IT" dirty="0">
                <a:solidFill>
                  <a:prstClr val="black"/>
                </a:solidFill>
                <a:latin typeface="Helvetica" panose="020B0604020202020204" pitchFamily="34" charset="0"/>
                <a:cs typeface="Helvetica" panose="020B0604020202020204" pitchFamily="34" charset="0"/>
              </a:rPr>
              <a:t>. </a:t>
            </a:r>
          </a:p>
          <a:p>
            <a:pPr marL="285750" indent="-285750" algn="just" defTabSz="457200">
              <a:spcAft>
                <a:spcPts val="600"/>
              </a:spcAft>
              <a:buFont typeface="Arial" panose="020B0604020202020204" pitchFamily="34" charset="0"/>
              <a:buChar char="•"/>
            </a:pPr>
            <a:r>
              <a:rPr lang="it-IT" b="1" dirty="0">
                <a:solidFill>
                  <a:prstClr val="black"/>
                </a:solidFill>
                <a:latin typeface="Helvetica" panose="020B0604020202020204" pitchFamily="34" charset="0"/>
                <a:cs typeface="Helvetica" panose="020B0604020202020204" pitchFamily="34" charset="0"/>
              </a:rPr>
              <a:t>Da applicare</a:t>
            </a:r>
            <a:r>
              <a:rPr lang="it-IT" dirty="0">
                <a:solidFill>
                  <a:prstClr val="black"/>
                </a:solidFill>
                <a:latin typeface="Helvetica" panose="020B0604020202020204" pitchFamily="34" charset="0"/>
                <a:cs typeface="Helvetica" panose="020B0604020202020204" pitchFamily="34" charset="0"/>
              </a:rPr>
              <a:t> alla risoluzione delle questioni che involgono aspetti ambientali, </a:t>
            </a:r>
            <a:r>
              <a:rPr lang="it-IT" b="1" dirty="0">
                <a:solidFill>
                  <a:prstClr val="black"/>
                </a:solidFill>
                <a:latin typeface="Helvetica" panose="020B0604020202020204" pitchFamily="34" charset="0"/>
                <a:cs typeface="Helvetica" panose="020B0604020202020204" pitchFamily="34" charset="0"/>
              </a:rPr>
              <a:t>in modo da salvaguardare il corretto funzionamento e l'evoluzione degli ecosistemi naturali</a:t>
            </a:r>
            <a:r>
              <a:rPr lang="it-IT" dirty="0">
                <a:solidFill>
                  <a:prstClr val="black"/>
                </a:solidFill>
                <a:latin typeface="Helvetica" panose="020B0604020202020204" pitchFamily="34" charset="0"/>
                <a:cs typeface="Helvetica" panose="020B0604020202020204" pitchFamily="34" charset="0"/>
              </a:rPr>
              <a:t> dalle modificazioni negative che possono essere prodotte dalle attività umane</a:t>
            </a:r>
          </a:p>
        </p:txBody>
      </p:sp>
    </p:spTree>
    <p:extLst>
      <p:ext uri="{BB962C8B-B14F-4D97-AF65-F5344CB8AC3E}">
        <p14:creationId xmlns:p14="http://schemas.microsoft.com/office/powerpoint/2010/main" val="321299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6C9298-64D2-FC71-49FE-1FB3780FCAE7}"/>
              </a:ext>
            </a:extLst>
          </p:cNvPr>
          <p:cNvSpPr txBox="1">
            <a:spLocks/>
          </p:cNvSpPr>
          <p:nvPr/>
        </p:nvSpPr>
        <p:spPr>
          <a:xfrm>
            <a:off x="672026" y="182056"/>
            <a:ext cx="10856421" cy="472754"/>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700" b="1" dirty="0">
                <a:solidFill>
                  <a:srgbClr val="056633"/>
                </a:solidFill>
                <a:latin typeface="Helvetica"/>
              </a:rPr>
              <a:t>La Strategia Regionale per lo Sviluppo Sostenibile</a:t>
            </a:r>
          </a:p>
        </p:txBody>
      </p:sp>
      <p:pic>
        <p:nvPicPr>
          <p:cNvPr id="4" name="Immagine 3">
            <a:extLst>
              <a:ext uri="{FF2B5EF4-FFF2-40B4-BE49-F238E27FC236}">
                <a16:creationId xmlns:a16="http://schemas.microsoft.com/office/drawing/2014/main" id="{79C8A20A-6B7A-D4C5-2EC9-56B7FF0ABBEB}"/>
              </a:ext>
            </a:extLst>
          </p:cNvPr>
          <p:cNvPicPr>
            <a:picLocks noChangeAspect="1"/>
          </p:cNvPicPr>
          <p:nvPr/>
        </p:nvPicPr>
        <p:blipFill>
          <a:blip r:embed="rId2"/>
          <a:srcRect t="307" b="307"/>
          <a:stretch/>
        </p:blipFill>
        <p:spPr>
          <a:xfrm>
            <a:off x="8490199" y="1473871"/>
            <a:ext cx="3424844" cy="4816825"/>
          </a:xfrm>
          <a:prstGeom prst="rect">
            <a:avLst/>
          </a:prstGeom>
        </p:spPr>
      </p:pic>
      <p:sp>
        <p:nvSpPr>
          <p:cNvPr id="5" name="Segnaposto contenuto 2">
            <a:extLst>
              <a:ext uri="{FF2B5EF4-FFF2-40B4-BE49-F238E27FC236}">
                <a16:creationId xmlns:a16="http://schemas.microsoft.com/office/drawing/2014/main" id="{B6D897C8-64C5-D5DD-F789-9008080F56C8}"/>
              </a:ext>
            </a:extLst>
          </p:cNvPr>
          <p:cNvSpPr txBox="1">
            <a:spLocks/>
          </p:cNvSpPr>
          <p:nvPr/>
        </p:nvSpPr>
        <p:spPr>
          <a:xfrm>
            <a:off x="353372" y="990129"/>
            <a:ext cx="6799512" cy="949605"/>
          </a:xfrm>
          <a:prstGeom prst="rect">
            <a:avLst/>
          </a:prstGeom>
        </p:spPr>
        <p:txBody>
          <a:bodyPr rtlCol="0">
            <a:noAutofit/>
          </a:bodyPr>
          <a:lstStyle>
            <a:lvl1pPr marL="0" indent="0" algn="l" defTabSz="457200" rtl="0" eaLnBrk="1" latinLnBrk="0" hangingPunct="1">
              <a:spcBef>
                <a:spcPct val="20000"/>
              </a:spcBef>
              <a:buFont typeface="Arial"/>
              <a:buNone/>
              <a:defRPr sz="1800"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defTabSz="609585">
              <a:buFont typeface="Arial" panose="020B0604020202020204" pitchFamily="34" charset="0"/>
              <a:buChar char="•"/>
              <a:defRPr/>
            </a:pPr>
            <a:r>
              <a:rPr lang="it-IT" dirty="0">
                <a:latin typeface="Helvetica" panose="020B0604020202030204" pitchFamily="34" charset="0"/>
                <a:cs typeface="+mn-cs"/>
              </a:rPr>
              <a:t>Approvata con DGR 4967 del 29 giugno 2021</a:t>
            </a:r>
          </a:p>
          <a:p>
            <a:pPr marL="285750" indent="-285750" defTabSz="609585">
              <a:buFont typeface="Arial" panose="020B0604020202020204" pitchFamily="34" charset="0"/>
              <a:buChar char="•"/>
              <a:defRPr/>
            </a:pPr>
            <a:r>
              <a:rPr lang="it-IT" dirty="0">
                <a:latin typeface="Helvetica" panose="020B0604020202030204" pitchFamily="34" charset="0"/>
                <a:cs typeface="+mn-cs"/>
              </a:rPr>
              <a:t>I aggiornamento novembre 2021</a:t>
            </a:r>
          </a:p>
          <a:p>
            <a:pPr marL="285750" indent="-285750" defTabSz="609585">
              <a:buFont typeface="Arial" panose="020B0604020202020204" pitchFamily="34" charset="0"/>
              <a:buChar char="•"/>
              <a:defRPr/>
            </a:pPr>
            <a:r>
              <a:rPr lang="it-IT" dirty="0">
                <a:latin typeface="Helvetica" panose="020B0604020202030204" pitchFamily="34" charset="0"/>
                <a:cs typeface="+mn-cs"/>
              </a:rPr>
              <a:t>II aggiornamento con DGR  6567  del 30/06/2022 </a:t>
            </a:r>
          </a:p>
          <a:p>
            <a:pPr defTabSz="609585">
              <a:defRPr/>
            </a:pPr>
            <a:endParaRPr lang="it-IT" dirty="0">
              <a:solidFill>
                <a:prstClr val="black"/>
              </a:solidFill>
              <a:latin typeface="Helvetica" panose="020B0604020202030204" pitchFamily="34" charset="0"/>
            </a:endParaRPr>
          </a:p>
        </p:txBody>
      </p:sp>
      <p:sp>
        <p:nvSpPr>
          <p:cNvPr id="7" name="CasellaDiTesto 6">
            <a:extLst>
              <a:ext uri="{FF2B5EF4-FFF2-40B4-BE49-F238E27FC236}">
                <a16:creationId xmlns:a16="http://schemas.microsoft.com/office/drawing/2014/main" id="{65A39F2E-87CE-E4C9-D740-BAF6B307C3E4}"/>
              </a:ext>
            </a:extLst>
          </p:cNvPr>
          <p:cNvSpPr txBox="1"/>
          <p:nvPr/>
        </p:nvSpPr>
        <p:spPr>
          <a:xfrm>
            <a:off x="6938096" y="1041257"/>
            <a:ext cx="6097836" cy="338554"/>
          </a:xfrm>
          <a:prstGeom prst="rect">
            <a:avLst/>
          </a:prstGeom>
          <a:noFill/>
        </p:spPr>
        <p:txBody>
          <a:bodyPr wrap="square">
            <a:spAutoFit/>
          </a:bodyPr>
          <a:lstStyle/>
          <a:p>
            <a:pPr algn="ctr"/>
            <a:r>
              <a:rPr lang="it-IT" sz="1600" b="1" u="sng" dirty="0">
                <a:latin typeface="Helvetica" panose="020B0604020202030204" pitchFamily="34" charset="0"/>
              </a:rPr>
              <a:t>www.svilupposostenibile.regione.lombardia.it</a:t>
            </a:r>
            <a:endParaRPr lang="it-IT" sz="1600" b="1" dirty="0">
              <a:latin typeface="Helvetica" panose="020B0604020202030204" pitchFamily="34" charset="0"/>
            </a:endParaRPr>
          </a:p>
        </p:txBody>
      </p:sp>
      <p:grpSp>
        <p:nvGrpSpPr>
          <p:cNvPr id="8" name="Gruppo 7">
            <a:extLst>
              <a:ext uri="{FF2B5EF4-FFF2-40B4-BE49-F238E27FC236}">
                <a16:creationId xmlns:a16="http://schemas.microsoft.com/office/drawing/2014/main" id="{55A79AE3-167F-3ABB-1B0E-DC5F285EA5B1}"/>
              </a:ext>
            </a:extLst>
          </p:cNvPr>
          <p:cNvGrpSpPr>
            <a:grpSpLocks/>
          </p:cNvGrpSpPr>
          <p:nvPr/>
        </p:nvGrpSpPr>
        <p:grpSpPr bwMode="auto">
          <a:xfrm>
            <a:off x="4888434" y="2425779"/>
            <a:ext cx="3424670" cy="3930813"/>
            <a:chOff x="2664684" y="923032"/>
            <a:chExt cx="2841860" cy="3332344"/>
          </a:xfrm>
        </p:grpSpPr>
        <p:cxnSp>
          <p:nvCxnSpPr>
            <p:cNvPr id="9" name="Connettore 1 15">
              <a:extLst>
                <a:ext uri="{FF2B5EF4-FFF2-40B4-BE49-F238E27FC236}">
                  <a16:creationId xmlns:a16="http://schemas.microsoft.com/office/drawing/2014/main" id="{0680E131-B2E8-B43D-B706-B546EE7BEBD3}"/>
                </a:ext>
              </a:extLst>
            </p:cNvPr>
            <p:cNvCxnSpPr>
              <a:cxnSpLocks/>
            </p:cNvCxnSpPr>
            <p:nvPr/>
          </p:nvCxnSpPr>
          <p:spPr>
            <a:xfrm>
              <a:off x="2664684" y="1420124"/>
              <a:ext cx="2642766" cy="0"/>
            </a:xfrm>
            <a:prstGeom prst="line">
              <a:avLst/>
            </a:prstGeom>
            <a:ln w="28575" cap="rnd">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 name="Connettore 1 18">
              <a:extLst>
                <a:ext uri="{FF2B5EF4-FFF2-40B4-BE49-F238E27FC236}">
                  <a16:creationId xmlns:a16="http://schemas.microsoft.com/office/drawing/2014/main" id="{C150B2D5-C977-2673-D344-C5F963A7C5FB}"/>
                </a:ext>
              </a:extLst>
            </p:cNvPr>
            <p:cNvCxnSpPr>
              <a:cxnSpLocks/>
            </p:cNvCxnSpPr>
            <p:nvPr/>
          </p:nvCxnSpPr>
          <p:spPr>
            <a:xfrm>
              <a:off x="2724990" y="1976623"/>
              <a:ext cx="2447534" cy="0"/>
            </a:xfrm>
            <a:prstGeom prst="line">
              <a:avLst/>
            </a:prstGeom>
            <a:ln w="28575" cap="rnd">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 name="Connettore 1 19">
              <a:extLst>
                <a:ext uri="{FF2B5EF4-FFF2-40B4-BE49-F238E27FC236}">
                  <a16:creationId xmlns:a16="http://schemas.microsoft.com/office/drawing/2014/main" id="{A091A1F6-01F9-F03F-ACDC-6A5324351B12}"/>
                </a:ext>
              </a:extLst>
            </p:cNvPr>
            <p:cNvCxnSpPr>
              <a:cxnSpLocks/>
            </p:cNvCxnSpPr>
            <p:nvPr/>
          </p:nvCxnSpPr>
          <p:spPr>
            <a:xfrm>
              <a:off x="2714820" y="2664371"/>
              <a:ext cx="2401505" cy="0"/>
            </a:xfrm>
            <a:prstGeom prst="line">
              <a:avLst/>
            </a:prstGeom>
            <a:ln w="28575" cap="rnd">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Connettore 1 20">
              <a:extLst>
                <a:ext uri="{FF2B5EF4-FFF2-40B4-BE49-F238E27FC236}">
                  <a16:creationId xmlns:a16="http://schemas.microsoft.com/office/drawing/2014/main" id="{E4C361BD-DB8D-3AAD-2B3E-C83D7E3129D7}"/>
                </a:ext>
              </a:extLst>
            </p:cNvPr>
            <p:cNvCxnSpPr>
              <a:cxnSpLocks/>
            </p:cNvCxnSpPr>
            <p:nvPr/>
          </p:nvCxnSpPr>
          <p:spPr>
            <a:xfrm>
              <a:off x="2715846" y="3460682"/>
              <a:ext cx="2401505" cy="0"/>
            </a:xfrm>
            <a:prstGeom prst="line">
              <a:avLst/>
            </a:prstGeom>
            <a:ln w="28575" cap="rnd">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3" name="Connettore 1 21">
              <a:extLst>
                <a:ext uri="{FF2B5EF4-FFF2-40B4-BE49-F238E27FC236}">
                  <a16:creationId xmlns:a16="http://schemas.microsoft.com/office/drawing/2014/main" id="{6BA3D385-BC55-5E9D-3322-22A9BF31828B}"/>
                </a:ext>
              </a:extLst>
            </p:cNvPr>
            <p:cNvCxnSpPr>
              <a:cxnSpLocks/>
            </p:cNvCxnSpPr>
            <p:nvPr/>
          </p:nvCxnSpPr>
          <p:spPr>
            <a:xfrm flipV="1">
              <a:off x="2695530" y="4253787"/>
              <a:ext cx="2811014" cy="1589"/>
            </a:xfrm>
            <a:prstGeom prst="line">
              <a:avLst/>
            </a:prstGeom>
            <a:ln w="28575" cap="rnd">
              <a:solidFill>
                <a:srgbClr val="002060"/>
              </a:solidFill>
              <a:tailEnd type="oval" w="lg" len="lg"/>
            </a:ln>
          </p:spPr>
          <p:style>
            <a:lnRef idx="1">
              <a:schemeClr val="accent1"/>
            </a:lnRef>
            <a:fillRef idx="0">
              <a:schemeClr val="accent1"/>
            </a:fillRef>
            <a:effectRef idx="0">
              <a:schemeClr val="accent1"/>
            </a:effectRef>
            <a:fontRef idx="minor">
              <a:schemeClr val="tx1"/>
            </a:fontRef>
          </p:style>
        </p:cxnSp>
        <p:pic>
          <p:nvPicPr>
            <p:cNvPr id="14" name="Immagine 3">
              <a:extLst>
                <a:ext uri="{FF2B5EF4-FFF2-40B4-BE49-F238E27FC236}">
                  <a16:creationId xmlns:a16="http://schemas.microsoft.com/office/drawing/2014/main" id="{54501BCF-27C2-2F60-C869-B8AC04749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166" y="930357"/>
              <a:ext cx="415290"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4">
              <a:extLst>
                <a:ext uri="{FF2B5EF4-FFF2-40B4-BE49-F238E27FC236}">
                  <a16:creationId xmlns:a16="http://schemas.microsoft.com/office/drawing/2014/main" id="{9C71F52F-6A70-50C4-7FDB-F244E7455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943" y="930359"/>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5">
              <a:extLst>
                <a:ext uri="{FF2B5EF4-FFF2-40B4-BE49-F238E27FC236}">
                  <a16:creationId xmlns:a16="http://schemas.microsoft.com/office/drawing/2014/main" id="{A979AA02-B38E-5339-7217-E65F4DBA5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479" y="923032"/>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6">
              <a:extLst>
                <a:ext uri="{FF2B5EF4-FFF2-40B4-BE49-F238E27FC236}">
                  <a16:creationId xmlns:a16="http://schemas.microsoft.com/office/drawing/2014/main" id="{5C343B51-FD86-490F-6033-C6D4F6EB7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7688" y="923324"/>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17">
              <a:extLst>
                <a:ext uri="{FF2B5EF4-FFF2-40B4-BE49-F238E27FC236}">
                  <a16:creationId xmlns:a16="http://schemas.microsoft.com/office/drawing/2014/main" id="{9E5C804B-88D1-B293-3A09-C3AEEF50E4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5120" y="1530707"/>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magine 18">
              <a:extLst>
                <a:ext uri="{FF2B5EF4-FFF2-40B4-BE49-F238E27FC236}">
                  <a16:creationId xmlns:a16="http://schemas.microsoft.com/office/drawing/2014/main" id="{6353B97A-3FFE-377A-474E-BAC6861D03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5157" y="1522031"/>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a:extLst>
                <a:ext uri="{FF2B5EF4-FFF2-40B4-BE49-F238E27FC236}">
                  <a16:creationId xmlns:a16="http://schemas.microsoft.com/office/drawing/2014/main" id="{68B98250-2FB3-AA16-0B33-B6748E3932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9998" y="217500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10">
              <a:extLst>
                <a:ext uri="{FF2B5EF4-FFF2-40B4-BE49-F238E27FC236}">
                  <a16:creationId xmlns:a16="http://schemas.microsoft.com/office/drawing/2014/main" id="{3C405903-E3EF-0AC4-BD4B-D159A7E799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3726" y="2174029"/>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11">
              <a:extLst>
                <a:ext uri="{FF2B5EF4-FFF2-40B4-BE49-F238E27FC236}">
                  <a16:creationId xmlns:a16="http://schemas.microsoft.com/office/drawing/2014/main" id="{DF961470-57E0-DC88-C126-20751268E2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5607" y="2167386"/>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magine 12">
              <a:extLst>
                <a:ext uri="{FF2B5EF4-FFF2-40B4-BE49-F238E27FC236}">
                  <a16:creationId xmlns:a16="http://schemas.microsoft.com/office/drawing/2014/main" id="{E6910D54-F7E2-1AFB-C7B7-AEEC86E364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5572" y="2939259"/>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13">
              <a:extLst>
                <a:ext uri="{FF2B5EF4-FFF2-40B4-BE49-F238E27FC236}">
                  <a16:creationId xmlns:a16="http://schemas.microsoft.com/office/drawing/2014/main" id="{60753449-8EC2-22B0-6DCE-245EA03C32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5615" y="294135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magine 14">
              <a:extLst>
                <a:ext uri="{FF2B5EF4-FFF2-40B4-BE49-F238E27FC236}">
                  <a16:creationId xmlns:a16="http://schemas.microsoft.com/office/drawing/2014/main" id="{C65C81AB-617F-28DA-B467-302615F1A0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547" y="2934022"/>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magine 15">
              <a:extLst>
                <a:ext uri="{FF2B5EF4-FFF2-40B4-BE49-F238E27FC236}">
                  <a16:creationId xmlns:a16="http://schemas.microsoft.com/office/drawing/2014/main" id="{203B755D-86A9-FC53-F482-8EA658F048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14152" y="375109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magine 16">
              <a:extLst>
                <a:ext uri="{FF2B5EF4-FFF2-40B4-BE49-F238E27FC236}">
                  <a16:creationId xmlns:a16="http://schemas.microsoft.com/office/drawing/2014/main" id="{E28F4C2F-392A-8409-52D2-798AD94EF9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6157" y="3751090"/>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magine 17">
              <a:extLst>
                <a:ext uri="{FF2B5EF4-FFF2-40B4-BE49-F238E27FC236}">
                  <a16:creationId xmlns:a16="http://schemas.microsoft.com/office/drawing/2014/main" id="{9B73F78A-102A-059F-5A66-03F847BD80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8172" y="375207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magine 19">
              <a:extLst>
                <a:ext uri="{FF2B5EF4-FFF2-40B4-BE49-F238E27FC236}">
                  <a16:creationId xmlns:a16="http://schemas.microsoft.com/office/drawing/2014/main" id="{C5CEE6FD-0CC8-3F8D-7837-7E2D11ABB3F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9742" y="3753045"/>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CasellaDiTesto 29">
            <a:extLst>
              <a:ext uri="{FF2B5EF4-FFF2-40B4-BE49-F238E27FC236}">
                <a16:creationId xmlns:a16="http://schemas.microsoft.com/office/drawing/2014/main" id="{59B2B38C-DCDB-1325-9E58-67FF7CA70D8B}"/>
              </a:ext>
            </a:extLst>
          </p:cNvPr>
          <p:cNvSpPr txBox="1"/>
          <p:nvPr/>
        </p:nvSpPr>
        <p:spPr>
          <a:xfrm>
            <a:off x="802231" y="2125054"/>
            <a:ext cx="4329165" cy="4316566"/>
          </a:xfrm>
          <a:prstGeom prst="rect">
            <a:avLst/>
          </a:prstGeom>
          <a:noFill/>
        </p:spPr>
        <p:txBody>
          <a:bodyPr wrap="square">
            <a:spAutoFit/>
          </a:bodyPr>
          <a:lstStyle/>
          <a:p>
            <a:pPr defTabSz="609585">
              <a:defRPr/>
            </a:pPr>
            <a:r>
              <a:rPr lang="it-IT" b="1" dirty="0">
                <a:solidFill>
                  <a:schemeClr val="accent6">
                    <a:lumMod val="50000"/>
                  </a:schemeClr>
                </a:solidFill>
                <a:latin typeface="Helvetica" panose="020B0604020202030204" pitchFamily="34" charset="0"/>
                <a:cs typeface="Calibri"/>
              </a:rPr>
              <a:t>Cinque macroaree strategiche</a:t>
            </a:r>
          </a:p>
          <a:p>
            <a:pPr defTabSz="609585">
              <a:defRPr/>
            </a:pPr>
            <a:endParaRPr lang="it-IT" b="1" dirty="0">
              <a:solidFill>
                <a:srgbClr val="002060"/>
              </a:solidFill>
              <a:latin typeface="Helvetica" panose="020B0604020202030204" pitchFamily="34" charset="0"/>
              <a:cs typeface="Calibri"/>
            </a:endParaRPr>
          </a:p>
          <a:p>
            <a:pPr marL="233040" indent="-233040" defTabSz="609585">
              <a:spcBef>
                <a:spcPts val="340"/>
              </a:spcBef>
              <a:buFont typeface="+mj-lt"/>
              <a:buAutoNum type="arabicPeriod"/>
              <a:defRPr/>
            </a:pPr>
            <a:r>
              <a:rPr lang="it-IT" dirty="0">
                <a:solidFill>
                  <a:prstClr val="black"/>
                </a:solidFill>
                <a:latin typeface="Helvetica" panose="020B0604020202030204" pitchFamily="34" charset="0"/>
              </a:rPr>
              <a:t>Salute, uguaglianza, inclusione </a:t>
            </a:r>
            <a:endParaRPr lang="it-IT" dirty="0">
              <a:solidFill>
                <a:prstClr val="black"/>
              </a:solidFill>
              <a:latin typeface="Helvetica" panose="020B0604020202030204" pitchFamily="34" charset="0"/>
              <a:cs typeface="Calibri"/>
            </a:endParaRPr>
          </a:p>
          <a:p>
            <a:pPr marL="233040" indent="-233040" defTabSz="609585">
              <a:spcBef>
                <a:spcPts val="340"/>
              </a:spcBef>
              <a:buFont typeface="+mj-lt"/>
              <a:buAutoNum type="arabicPeriod"/>
              <a:defRPr/>
            </a:pPr>
            <a:endParaRPr lang="it-IT" dirty="0">
              <a:solidFill>
                <a:prstClr val="black"/>
              </a:solidFill>
              <a:latin typeface="Helvetica" panose="020B0604020202030204" pitchFamily="34" charset="0"/>
              <a:cs typeface="Calibri"/>
            </a:endParaRPr>
          </a:p>
          <a:p>
            <a:pPr marL="233040" indent="-233040" defTabSz="609585">
              <a:spcBef>
                <a:spcPts val="340"/>
              </a:spcBef>
              <a:buFont typeface="+mj-lt"/>
              <a:buAutoNum type="arabicPeriod"/>
              <a:defRPr/>
            </a:pPr>
            <a:r>
              <a:rPr lang="it-IT" dirty="0">
                <a:solidFill>
                  <a:prstClr val="black"/>
                </a:solidFill>
                <a:latin typeface="Helvetica" panose="020B0604020202030204" pitchFamily="34" charset="0"/>
              </a:rPr>
              <a:t>Istruzione, formazione, lavoro</a:t>
            </a:r>
            <a:endParaRPr lang="it-IT" dirty="0">
              <a:solidFill>
                <a:prstClr val="black"/>
              </a:solidFill>
              <a:latin typeface="Helvetica" panose="020B0604020202030204" pitchFamily="34" charset="0"/>
              <a:cs typeface="Calibri"/>
            </a:endParaRPr>
          </a:p>
          <a:p>
            <a:pPr marL="233040" indent="-233040" defTabSz="609585">
              <a:spcBef>
                <a:spcPts val="340"/>
              </a:spcBef>
              <a:buFont typeface="+mj-lt"/>
              <a:buAutoNum type="arabicPeriod"/>
              <a:defRPr/>
            </a:pPr>
            <a:endParaRPr lang="it-IT" dirty="0">
              <a:solidFill>
                <a:prstClr val="black"/>
              </a:solidFill>
              <a:latin typeface="Helvetica" panose="020B0604020202030204" pitchFamily="34" charset="0"/>
              <a:cs typeface="Calibri"/>
            </a:endParaRPr>
          </a:p>
          <a:p>
            <a:pPr marL="233040" indent="-233040" defTabSz="609585">
              <a:spcBef>
                <a:spcPts val="340"/>
              </a:spcBef>
              <a:buFontTx/>
              <a:buAutoNum type="arabicPeriod"/>
              <a:defRPr/>
            </a:pPr>
            <a:r>
              <a:rPr lang="it-IT" dirty="0">
                <a:solidFill>
                  <a:prstClr val="black"/>
                </a:solidFill>
                <a:latin typeface="Helvetica" panose="020B0604020202030204" pitchFamily="34" charset="0"/>
              </a:rPr>
              <a:t>Sviluppo e innovazione, città, territorio e infrastrutture</a:t>
            </a:r>
            <a:endParaRPr lang="it-IT" dirty="0">
              <a:solidFill>
                <a:prstClr val="black"/>
              </a:solidFill>
              <a:latin typeface="Helvetica" panose="020B0604020202030204" pitchFamily="34" charset="0"/>
              <a:cs typeface="Calibri"/>
            </a:endParaRPr>
          </a:p>
          <a:p>
            <a:pPr marL="233040" indent="-233040" defTabSz="609585">
              <a:spcBef>
                <a:spcPts val="340"/>
              </a:spcBef>
              <a:buFont typeface="+mj-lt"/>
              <a:buAutoNum type="arabicPeriod"/>
              <a:defRPr/>
            </a:pPr>
            <a:endParaRPr lang="it-IT" dirty="0">
              <a:solidFill>
                <a:prstClr val="black"/>
              </a:solidFill>
              <a:latin typeface="Helvetica" panose="020B0604020202030204" pitchFamily="34" charset="0"/>
              <a:cs typeface="Calibri"/>
            </a:endParaRPr>
          </a:p>
          <a:p>
            <a:pPr marL="233040" indent="-233040" defTabSz="609585">
              <a:spcBef>
                <a:spcPts val="340"/>
              </a:spcBef>
              <a:buFont typeface="+mj-lt"/>
              <a:buAutoNum type="arabicPeriod"/>
              <a:defRPr/>
            </a:pPr>
            <a:r>
              <a:rPr lang="it-IT" dirty="0">
                <a:solidFill>
                  <a:prstClr val="black"/>
                </a:solidFill>
                <a:latin typeface="Helvetica" panose="020B0604020202030204" pitchFamily="34" charset="0"/>
              </a:rPr>
              <a:t>Mitigazione dei cambiamenti climatici, energia, produzione e consumo</a:t>
            </a:r>
            <a:endParaRPr lang="it-IT" dirty="0">
              <a:solidFill>
                <a:prstClr val="black"/>
              </a:solidFill>
              <a:latin typeface="Helvetica" panose="020B0604020202030204" pitchFamily="34" charset="0"/>
              <a:cs typeface="Calibri"/>
            </a:endParaRPr>
          </a:p>
          <a:p>
            <a:pPr marL="233040" indent="-233040" defTabSz="609585">
              <a:spcBef>
                <a:spcPts val="340"/>
              </a:spcBef>
              <a:buFont typeface="+mj-lt"/>
              <a:buAutoNum type="arabicPeriod"/>
              <a:defRPr/>
            </a:pPr>
            <a:endParaRPr lang="it-IT" dirty="0">
              <a:solidFill>
                <a:prstClr val="black"/>
              </a:solidFill>
              <a:latin typeface="Helvetica" panose="020B0604020202030204" pitchFamily="34" charset="0"/>
              <a:cs typeface="Calibri"/>
            </a:endParaRPr>
          </a:p>
          <a:p>
            <a:pPr marL="233040" indent="-233040" defTabSz="609585">
              <a:spcBef>
                <a:spcPts val="340"/>
              </a:spcBef>
              <a:buFont typeface="+mj-lt"/>
              <a:buAutoNum type="arabicPeriod"/>
              <a:defRPr/>
            </a:pPr>
            <a:r>
              <a:rPr lang="it-IT" dirty="0">
                <a:solidFill>
                  <a:prstClr val="black"/>
                </a:solidFill>
                <a:latin typeface="Helvetica" panose="020B0604020202030204" pitchFamily="34" charset="0"/>
              </a:rPr>
              <a:t>Sistema eco-paesistico, adattamento ai cambiamenti climatici, agricoltura</a:t>
            </a:r>
            <a:endParaRPr lang="it-IT" dirty="0">
              <a:solidFill>
                <a:prstClr val="black"/>
              </a:solidFill>
              <a:latin typeface="Helvetica" panose="020B0604020202030204" pitchFamily="34" charset="0"/>
              <a:cs typeface="Calibri"/>
            </a:endParaRPr>
          </a:p>
        </p:txBody>
      </p:sp>
    </p:spTree>
    <p:extLst>
      <p:ext uri="{BB962C8B-B14F-4D97-AF65-F5344CB8AC3E}">
        <p14:creationId xmlns:p14="http://schemas.microsoft.com/office/powerpoint/2010/main" val="128146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a:extLst>
              <a:ext uri="{FF2B5EF4-FFF2-40B4-BE49-F238E27FC236}">
                <a16:creationId xmlns:a16="http://schemas.microsoft.com/office/drawing/2014/main" id="{A38A4938-6FB9-F759-E399-C9F9BF414F6F}"/>
              </a:ext>
            </a:extLst>
          </p:cNvPr>
          <p:cNvSpPr txBox="1">
            <a:spLocks/>
          </p:cNvSpPr>
          <p:nvPr/>
        </p:nvSpPr>
        <p:spPr>
          <a:xfrm>
            <a:off x="716095" y="738461"/>
            <a:ext cx="10884665" cy="5457952"/>
          </a:xfrm>
          <a:prstGeom prst="rect">
            <a:avLst/>
          </a:prstGeom>
        </p:spPr>
        <p:txBody>
          <a:bodyPr/>
          <a:lstStyle>
            <a:lvl1pPr marL="0" indent="0" algn="l" defTabSz="457200" rtl="0" eaLnBrk="1" latinLnBrk="0" hangingPunct="1">
              <a:spcBef>
                <a:spcPct val="20000"/>
              </a:spcBef>
              <a:buFont typeface="Arial"/>
              <a:buNone/>
              <a:defRPr sz="1800"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it-IT" dirty="0">
                <a:latin typeface="Helvetica Light" pitchFamily="50" charset="0"/>
              </a:rPr>
              <a:t>Strumento della programmazione negoziata regionale </a:t>
            </a:r>
            <a:r>
              <a:rPr lang="it-IT" u="sng" dirty="0">
                <a:latin typeface="Helvetica Light" pitchFamily="50" charset="0"/>
              </a:rPr>
              <a:t>sottoscritto ad aprile 2019</a:t>
            </a:r>
            <a:r>
              <a:rPr lang="it-IT" dirty="0">
                <a:latin typeface="Helvetica Light" pitchFamily="50" charset="0"/>
              </a:rPr>
              <a:t> volto a </a:t>
            </a:r>
            <a:r>
              <a:rPr lang="it-IT" b="1" dirty="0">
                <a:latin typeface="Helvetica Light" pitchFamily="50" charset="0"/>
              </a:rPr>
              <a:t>definire un programma condiviso</a:t>
            </a:r>
            <a:r>
              <a:rPr lang="it-IT" dirty="0">
                <a:latin typeface="Helvetica Light" pitchFamily="50" charset="0"/>
              </a:rPr>
              <a:t> di</a:t>
            </a:r>
            <a:r>
              <a:rPr lang="it-IT" b="1" dirty="0">
                <a:latin typeface="Helvetica Light" pitchFamily="50" charset="0"/>
              </a:rPr>
              <a:t> </a:t>
            </a:r>
            <a:r>
              <a:rPr lang="it-IT" dirty="0">
                <a:latin typeface="Helvetica Light" pitchFamily="50" charset="0"/>
              </a:rPr>
              <a:t>interventi funzionalmente collegati </a:t>
            </a:r>
            <a:r>
              <a:rPr lang="it-IT" b="1" dirty="0">
                <a:latin typeface="Helvetica Light" pitchFamily="50" charset="0"/>
              </a:rPr>
              <a:t>per il risanamento del lago di Varese</a:t>
            </a:r>
          </a:p>
          <a:p>
            <a:endParaRPr lang="it-IT" sz="1200" u="sng" dirty="0">
              <a:latin typeface="Helvetica Light" pitchFamily="50" charset="0"/>
            </a:endParaRPr>
          </a:p>
          <a:p>
            <a:r>
              <a:rPr lang="it-IT" sz="1400" u="sng" dirty="0">
                <a:latin typeface="Helvetica Light" pitchFamily="50" charset="0"/>
              </a:rPr>
              <a:t>Soggetti sottoscrittori</a:t>
            </a:r>
            <a:r>
              <a:rPr lang="it-IT" sz="1200" dirty="0">
                <a:latin typeface="Helvetica Light" pitchFamily="50" charset="0"/>
              </a:rPr>
              <a:t>:</a:t>
            </a:r>
          </a:p>
          <a:p>
            <a:pPr algn="just"/>
            <a:r>
              <a:rPr lang="it-IT" sz="1200" dirty="0">
                <a:latin typeface="Helvetica Light" pitchFamily="50" charset="0"/>
              </a:rPr>
              <a:t>REGIONE LOMBARDIA</a:t>
            </a:r>
          </a:p>
          <a:p>
            <a:pPr algn="just"/>
            <a:r>
              <a:rPr lang="it-IT" sz="1200" dirty="0">
                <a:latin typeface="Helvetica Light" pitchFamily="50" charset="0"/>
              </a:rPr>
              <a:t>PROVINCIA DI VARESE</a:t>
            </a:r>
          </a:p>
          <a:p>
            <a:pPr algn="just"/>
            <a:r>
              <a:rPr lang="it-IT" sz="1200" dirty="0">
                <a:latin typeface="Helvetica Light" pitchFamily="50" charset="0"/>
              </a:rPr>
              <a:t>COMUNI DI AZZATE, BARASSO, BARDELLO, BIANDRONNO, BODIO LOMNAGO, BUGUGGIATE, CASALE LITTA, CASCIAGO, CAZZAGO BRABBIA, COMERIO, DAVERIO, GALLIATE LOMBARDO, GAVIRATE, INARZO, LUVINATE, VARESE, VERGIATE (IN RAPPRESENTANZA DEI COMUNI DEL LAGO DI COMABBIO)</a:t>
            </a:r>
          </a:p>
          <a:p>
            <a:pPr algn="just"/>
            <a:r>
              <a:rPr lang="it-IT" sz="1200" dirty="0">
                <a:latin typeface="Helvetica Light" pitchFamily="50" charset="0"/>
              </a:rPr>
              <a:t>ARPA LOMBARDIA</a:t>
            </a:r>
          </a:p>
          <a:p>
            <a:pPr algn="just"/>
            <a:r>
              <a:rPr lang="it-IT" sz="1200" dirty="0">
                <a:latin typeface="Helvetica Light" pitchFamily="50" charset="0"/>
              </a:rPr>
              <a:t>ATS INSUBRIA</a:t>
            </a:r>
          </a:p>
          <a:p>
            <a:pPr algn="just"/>
            <a:r>
              <a:rPr lang="it-IT" sz="1200" dirty="0">
                <a:latin typeface="Helvetica Light" pitchFamily="50" charset="0"/>
              </a:rPr>
              <a:t>UFFICIO D’AMBITO DI VARESE</a:t>
            </a:r>
          </a:p>
          <a:p>
            <a:pPr algn="just"/>
            <a:r>
              <a:rPr lang="it-IT" sz="1200" dirty="0">
                <a:latin typeface="Helvetica Light" pitchFamily="50" charset="0"/>
              </a:rPr>
              <a:t>ALFA SRL (GESTORE UNICO DEL SII)</a:t>
            </a:r>
          </a:p>
          <a:p>
            <a:pPr algn="just"/>
            <a:r>
              <a:rPr lang="it-IT" sz="1200" dirty="0">
                <a:latin typeface="Helvetica Light" pitchFamily="50" charset="0"/>
              </a:rPr>
              <a:t>UNIVERSITA’ DEGLI STUDI DELL’INSUBRIA</a:t>
            </a:r>
          </a:p>
          <a:p>
            <a:pPr algn="just"/>
            <a:r>
              <a:rPr lang="it-IT" sz="1200" dirty="0">
                <a:latin typeface="Helvetica Light" pitchFamily="50" charset="0"/>
              </a:rPr>
              <a:t>CNR IRSA VERBANIA</a:t>
            </a:r>
          </a:p>
          <a:p>
            <a:pPr algn="just"/>
            <a:r>
              <a:rPr lang="it-IT" sz="1200" dirty="0">
                <a:latin typeface="Helvetica Light" pitchFamily="50" charset="0"/>
              </a:rPr>
              <a:t>SOPRINTENDENZA ARCHEOLOGIA, BELLE ARTI E PAESAGGIO PER LE PROVINCE DI COMO, LECCO, MONZA E BRIANZA, PAVIA, SONDRIO E VARESE</a:t>
            </a:r>
          </a:p>
          <a:p>
            <a:pPr algn="just"/>
            <a:r>
              <a:rPr lang="it-IT" sz="1200" dirty="0">
                <a:latin typeface="Helvetica Light" pitchFamily="50" charset="0"/>
              </a:rPr>
              <a:t>CAMERA DI COMMERCIO DI VARESE</a:t>
            </a:r>
          </a:p>
          <a:p>
            <a:pPr algn="just"/>
            <a:r>
              <a:rPr lang="it-IT" sz="1200" dirty="0">
                <a:latin typeface="Helvetica Light" pitchFamily="50" charset="0"/>
              </a:rPr>
              <a:t>SOCIETA’ COOPERATIVA PESCATORI DEL LAGO DI VARESE</a:t>
            </a:r>
          </a:p>
          <a:p>
            <a:pPr algn="just"/>
            <a:r>
              <a:rPr lang="it-IT" sz="1200" dirty="0">
                <a:latin typeface="Helvetica Light" pitchFamily="50" charset="0"/>
              </a:rPr>
              <a:t>CONSORZIO UTENTI DELLE ACQUE DEL FIUME BARDELLO</a:t>
            </a:r>
          </a:p>
          <a:p>
            <a:pPr algn="just"/>
            <a:r>
              <a:rPr lang="it-IT" sz="1200" dirty="0">
                <a:latin typeface="Helvetica Light" pitchFamily="50" charset="0"/>
              </a:rPr>
              <a:t>AUTORITÀ DI BACINO LACUALE DEI LAGHI MAGGIORE, COMABBIO, MONATE E VARESE</a:t>
            </a:r>
          </a:p>
          <a:p>
            <a:r>
              <a:rPr lang="it-IT" sz="1400" u="sng" dirty="0">
                <a:latin typeface="Helvetica Light" pitchFamily="50" charset="0"/>
              </a:rPr>
              <a:t>Soggetti aderenti</a:t>
            </a:r>
            <a:r>
              <a:rPr lang="it-IT" sz="1400" dirty="0">
                <a:latin typeface="Helvetica Light" pitchFamily="50" charset="0"/>
              </a:rPr>
              <a:t>:</a:t>
            </a:r>
          </a:p>
          <a:p>
            <a:r>
              <a:rPr lang="it-IT" sz="1200" dirty="0">
                <a:latin typeface="Helvetica Light" pitchFamily="50" charset="0"/>
              </a:rPr>
              <a:t>AMICI DELLA TERRA, MARE VIVO - DELEGAZIONE VARESE, ITALIA NOSTRA, FONDO PER L’AMBIENTE ITALIANO (FAI), SAVE LAKE VARESE APS, LEGAMBIENTE, ASSOCIAZIONE IMPRENDITORI EUROPEI (AIME)</a:t>
            </a:r>
          </a:p>
        </p:txBody>
      </p:sp>
      <p:sp>
        <p:nvSpPr>
          <p:cNvPr id="5" name="Titolo 1">
            <a:extLst>
              <a:ext uri="{FF2B5EF4-FFF2-40B4-BE49-F238E27FC236}">
                <a16:creationId xmlns:a16="http://schemas.microsoft.com/office/drawing/2014/main" id="{64412EB8-D778-06BF-151E-9E265DEC5CFF}"/>
              </a:ext>
            </a:extLst>
          </p:cNvPr>
          <p:cNvSpPr txBox="1">
            <a:spLocks/>
          </p:cNvSpPr>
          <p:nvPr/>
        </p:nvSpPr>
        <p:spPr>
          <a:xfrm>
            <a:off x="2132860" y="11017"/>
            <a:ext cx="7772400" cy="7530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07239"/>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3000" b="1" i="0" u="none" strike="noStrike" kern="1200" cap="none" spc="0" normalizeH="0" baseline="0" noProof="0" dirty="0">
                <a:ln>
                  <a:noFill/>
                </a:ln>
                <a:solidFill>
                  <a:srgbClr val="007239"/>
                </a:solidFill>
                <a:effectLst/>
                <a:uLnTx/>
                <a:uFillTx/>
                <a:latin typeface="Helvetica"/>
                <a:ea typeface="+mj-ea"/>
                <a:cs typeface="Helvetica"/>
              </a:rPr>
              <a:t>AQST lago di Varese - sottoscrittori</a:t>
            </a:r>
          </a:p>
        </p:txBody>
      </p:sp>
    </p:spTree>
    <p:extLst>
      <p:ext uri="{BB962C8B-B14F-4D97-AF65-F5344CB8AC3E}">
        <p14:creationId xmlns:p14="http://schemas.microsoft.com/office/powerpoint/2010/main" val="289385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5EB68FB3-148A-EE6E-4FC7-8DAB9D98ADDD}"/>
              </a:ext>
            </a:extLst>
          </p:cNvPr>
          <p:cNvSpPr txBox="1">
            <a:spLocks/>
          </p:cNvSpPr>
          <p:nvPr/>
        </p:nvSpPr>
        <p:spPr>
          <a:xfrm>
            <a:off x="2168370" y="11017"/>
            <a:ext cx="8229599" cy="7530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07239"/>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3000" b="1" i="0" u="none" strike="noStrike" kern="1200" cap="none" spc="0" normalizeH="0" baseline="0" noProof="0" dirty="0">
                <a:ln>
                  <a:noFill/>
                </a:ln>
                <a:solidFill>
                  <a:srgbClr val="007239"/>
                </a:solidFill>
                <a:effectLst/>
                <a:uLnTx/>
                <a:uFillTx/>
                <a:latin typeface="Helvetica"/>
                <a:ea typeface="+mj-ea"/>
                <a:cs typeface="Helvetica"/>
              </a:rPr>
              <a:t>AQST - Obiettivi dell’accordo</a:t>
            </a:r>
            <a:endParaRPr kumimoji="0" lang="it-IT" sz="1400" b="1" i="0" u="none" strike="noStrike" kern="1200" cap="none" spc="0" normalizeH="0" baseline="0" noProof="0" dirty="0">
              <a:ln>
                <a:noFill/>
              </a:ln>
              <a:solidFill>
                <a:srgbClr val="007239"/>
              </a:solidFill>
              <a:effectLst/>
              <a:uLnTx/>
              <a:uFillTx/>
              <a:latin typeface="Helvetica"/>
              <a:ea typeface="+mj-ea"/>
              <a:cs typeface="Helvetica"/>
            </a:endParaRPr>
          </a:p>
        </p:txBody>
      </p:sp>
      <p:sp>
        <p:nvSpPr>
          <p:cNvPr id="7" name="Rettangolo 6">
            <a:extLst>
              <a:ext uri="{FF2B5EF4-FFF2-40B4-BE49-F238E27FC236}">
                <a16:creationId xmlns:a16="http://schemas.microsoft.com/office/drawing/2014/main" id="{DC218947-4CA2-D439-0258-8B88236C9F22}"/>
              </a:ext>
            </a:extLst>
          </p:cNvPr>
          <p:cNvSpPr/>
          <p:nvPr/>
        </p:nvSpPr>
        <p:spPr>
          <a:xfrm>
            <a:off x="1068636" y="817890"/>
            <a:ext cx="10058400" cy="3831818"/>
          </a:xfrm>
          <a:prstGeom prst="rect">
            <a:avLst/>
          </a:prstGeom>
        </p:spPr>
        <p:txBody>
          <a:bodyPr wrap="square">
            <a:spAutoFit/>
          </a:bodyPr>
          <a:lstStyle/>
          <a:p>
            <a:pPr defTabSz="457200">
              <a:spcAft>
                <a:spcPts val="600"/>
              </a:spcAft>
            </a:pPr>
            <a:r>
              <a:rPr lang="it-IT" b="1" dirty="0">
                <a:solidFill>
                  <a:prstClr val="black"/>
                </a:solidFill>
                <a:latin typeface="Helvetica Light" pitchFamily="50" charset="0"/>
              </a:rPr>
              <a:t>Salvaguardare e risanare il lago di Varese</a:t>
            </a:r>
          </a:p>
          <a:p>
            <a:pPr marL="342900" indent="-342900" defTabSz="457200">
              <a:spcAft>
                <a:spcPts val="600"/>
              </a:spcAft>
              <a:buFont typeface="Calibri" panose="020F0502020204030204" pitchFamily="34" charset="0"/>
              <a:buChar char="-"/>
            </a:pPr>
            <a:r>
              <a:rPr lang="it-IT" dirty="0">
                <a:solidFill>
                  <a:prstClr val="black"/>
                </a:solidFill>
                <a:latin typeface="Helvetica Light" pitchFamily="50" charset="0"/>
              </a:rPr>
              <a:t>Raggiungere gli obiettivi della pianificazione regionale:</a:t>
            </a:r>
          </a:p>
          <a:p>
            <a:pPr marL="800100" lvl="1" indent="-342900" defTabSz="457200">
              <a:spcAft>
                <a:spcPts val="600"/>
              </a:spcAft>
              <a:buFont typeface="Calibri" panose="020F0502020204030204" pitchFamily="34" charset="0"/>
              <a:buChar char="-"/>
            </a:pPr>
            <a:r>
              <a:rPr lang="it-IT" dirty="0">
                <a:solidFill>
                  <a:prstClr val="black"/>
                </a:solidFill>
                <a:latin typeface="Helvetica Light" pitchFamily="50" charset="0"/>
                <a:ea typeface="Calibri" panose="020F0502020204030204" pitchFamily="34" charset="0"/>
                <a:cs typeface="Helvetica" panose="020B0604020202020204" pitchFamily="34" charset="0"/>
              </a:rPr>
              <a:t>Mantenere il buono stato chimico delle acque</a:t>
            </a:r>
          </a:p>
          <a:p>
            <a:pPr marL="800100" lvl="1" indent="-342900" defTabSz="457200">
              <a:spcAft>
                <a:spcPts val="600"/>
              </a:spcAft>
              <a:buFont typeface="Calibri" panose="020F0502020204030204" pitchFamily="34" charset="0"/>
              <a:buChar char="-"/>
            </a:pPr>
            <a:r>
              <a:rPr lang="it-IT" dirty="0">
                <a:solidFill>
                  <a:prstClr val="black"/>
                </a:solidFill>
                <a:latin typeface="Helvetica Light" pitchFamily="50" charset="0"/>
                <a:ea typeface="Calibri" panose="020F0502020204030204" pitchFamily="34" charset="0"/>
                <a:cs typeface="Helvetica" panose="020B0604020202020204" pitchFamily="34" charset="0"/>
              </a:rPr>
              <a:t>Raggiungere il buono stato ecologico</a:t>
            </a:r>
          </a:p>
          <a:p>
            <a:pPr marL="800100" lvl="1" indent="-342900" defTabSz="457200">
              <a:spcAft>
                <a:spcPts val="600"/>
              </a:spcAft>
              <a:buFont typeface="Calibri" panose="020F0502020204030204" pitchFamily="34" charset="0"/>
              <a:buChar char="-"/>
            </a:pPr>
            <a:r>
              <a:rPr lang="it-IT" dirty="0">
                <a:solidFill>
                  <a:prstClr val="black"/>
                </a:solidFill>
                <a:latin typeface="Helvetica Light" pitchFamily="50" charset="0"/>
                <a:ea typeface="Calibri" panose="020F0502020204030204" pitchFamily="34" charset="0"/>
                <a:cs typeface="Helvetica" panose="020B0604020202020204" pitchFamily="34" charset="0"/>
              </a:rPr>
              <a:t>Raggiungere gli ulteriori obiettivi di qualità per:</a:t>
            </a:r>
          </a:p>
          <a:p>
            <a:pPr marL="1257300" lvl="2" indent="-342900" defTabSz="457200">
              <a:spcAft>
                <a:spcPts val="600"/>
              </a:spcAft>
              <a:buFont typeface="Calibri" panose="020F0502020204030204" pitchFamily="34" charset="0"/>
              <a:buChar char="-"/>
            </a:pPr>
            <a:r>
              <a:rPr lang="it-IT" u="sng" dirty="0">
                <a:solidFill>
                  <a:prstClr val="black"/>
                </a:solidFill>
                <a:latin typeface="Helvetica Light" pitchFamily="50" charset="0"/>
                <a:ea typeface="Calibri" panose="020F0502020204030204" pitchFamily="34" charset="0"/>
                <a:cs typeface="Helvetica" panose="020B0604020202020204" pitchFamily="34" charset="0"/>
              </a:rPr>
              <a:t>Acque di balneazione</a:t>
            </a:r>
          </a:p>
          <a:p>
            <a:pPr marL="1257300" lvl="2" indent="-342900" defTabSz="457200">
              <a:spcAft>
                <a:spcPts val="600"/>
              </a:spcAft>
              <a:buFont typeface="Calibri" panose="020F0502020204030204" pitchFamily="34" charset="0"/>
              <a:buChar char="-"/>
            </a:pPr>
            <a:r>
              <a:rPr lang="it-IT" dirty="0">
                <a:solidFill>
                  <a:prstClr val="black"/>
                </a:solidFill>
                <a:latin typeface="Helvetica Light" pitchFamily="50" charset="0"/>
                <a:ea typeface="Calibri" panose="020F0502020204030204" pitchFamily="34" charset="0"/>
                <a:cs typeface="Helvetica" panose="020B0604020202020204" pitchFamily="34" charset="0"/>
              </a:rPr>
              <a:t>Acque dolci idonee per la vita dei pesci e protezione specie acquatiche significative dal punto di vista economico</a:t>
            </a:r>
          </a:p>
          <a:p>
            <a:pPr marL="1257300" lvl="2" indent="-342900" defTabSz="457200">
              <a:spcAft>
                <a:spcPts val="600"/>
              </a:spcAft>
              <a:buFont typeface="Calibri" panose="020F0502020204030204" pitchFamily="34" charset="0"/>
              <a:buChar char="-"/>
            </a:pPr>
            <a:r>
              <a:rPr lang="it-IT" dirty="0">
                <a:solidFill>
                  <a:prstClr val="black"/>
                </a:solidFill>
                <a:latin typeface="Helvetica Light" pitchFamily="50" charset="0"/>
                <a:ea typeface="Calibri" panose="020F0502020204030204" pitchFamily="34" charset="0"/>
                <a:cs typeface="Helvetica" panose="020B0604020202020204" pitchFamily="34" charset="0"/>
              </a:rPr>
              <a:t>Aree sensibili: livelli di trofia adeguati per la tipologia di lago</a:t>
            </a:r>
          </a:p>
          <a:p>
            <a:pPr marL="1257300" lvl="2" indent="-342900" defTabSz="457200">
              <a:spcAft>
                <a:spcPts val="600"/>
              </a:spcAft>
              <a:buFont typeface="Calibri" panose="020F0502020204030204" pitchFamily="34" charset="0"/>
              <a:buChar char="-"/>
            </a:pPr>
            <a:r>
              <a:rPr lang="it-IT" dirty="0">
                <a:solidFill>
                  <a:prstClr val="black"/>
                </a:solidFill>
                <a:latin typeface="Helvetica Light" pitchFamily="50" charset="0"/>
                <a:ea typeface="Calibri" panose="020F0502020204030204" pitchFamily="34" charset="0"/>
                <a:cs typeface="Helvetica" panose="020B0604020202020204" pitchFamily="34" charset="0"/>
              </a:rPr>
              <a:t>Concentrazioni di  fosforo prossimo al valore naturale: 32 </a:t>
            </a:r>
            <a:r>
              <a:rPr lang="it-IT" dirty="0">
                <a:solidFill>
                  <a:prstClr val="black"/>
                </a:solidFill>
                <a:latin typeface="Helvetica Light" pitchFamily="50" charset="0"/>
                <a:cs typeface="Helvetica" panose="020B0604020202020204" pitchFamily="34" charset="0"/>
              </a:rPr>
              <a:t>µg P/l</a:t>
            </a:r>
            <a:r>
              <a:rPr lang="it-IT" dirty="0">
                <a:solidFill>
                  <a:prstClr val="black"/>
                </a:solidFill>
                <a:latin typeface="Helvetica Light" pitchFamily="50" charset="0"/>
                <a:ea typeface="Calibri" panose="020F0502020204030204" pitchFamily="34" charset="0"/>
                <a:cs typeface="Helvetica" panose="020B0604020202020204" pitchFamily="34" charset="0"/>
              </a:rPr>
              <a:t> </a:t>
            </a:r>
          </a:p>
          <a:p>
            <a:pPr marL="1257300" lvl="2" indent="-342900" defTabSz="457200">
              <a:spcAft>
                <a:spcPts val="600"/>
              </a:spcAft>
              <a:buFont typeface="Calibri" panose="020F0502020204030204" pitchFamily="34" charset="0"/>
              <a:buChar char="-"/>
            </a:pPr>
            <a:r>
              <a:rPr lang="it-IT" dirty="0">
                <a:solidFill>
                  <a:prstClr val="black"/>
                </a:solidFill>
                <a:latin typeface="Helvetica Light" pitchFamily="50" charset="0"/>
                <a:ea typeface="Calibri" panose="020F0502020204030204" pitchFamily="34" charset="0"/>
                <a:cs typeface="Helvetica" panose="020B0604020202020204" pitchFamily="34" charset="0"/>
              </a:rPr>
              <a:t>Protezione habitat e specie: tutelare la biodiversità nei siti Natura 2000</a:t>
            </a:r>
          </a:p>
        </p:txBody>
      </p:sp>
      <p:sp>
        <p:nvSpPr>
          <p:cNvPr id="8" name="Freccia in giù 7">
            <a:extLst>
              <a:ext uri="{FF2B5EF4-FFF2-40B4-BE49-F238E27FC236}">
                <a16:creationId xmlns:a16="http://schemas.microsoft.com/office/drawing/2014/main" id="{D0C40982-C6CA-3421-604D-6BC3DCABDCFE}"/>
              </a:ext>
            </a:extLst>
          </p:cNvPr>
          <p:cNvSpPr/>
          <p:nvPr/>
        </p:nvSpPr>
        <p:spPr>
          <a:xfrm>
            <a:off x="5711555" y="4614247"/>
            <a:ext cx="192348" cy="70658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Arial"/>
              <a:ea typeface="+mn-ea"/>
              <a:cs typeface="+mn-cs"/>
            </a:endParaRPr>
          </a:p>
        </p:txBody>
      </p:sp>
      <p:sp>
        <p:nvSpPr>
          <p:cNvPr id="9" name="CasellaDiTesto 8">
            <a:extLst>
              <a:ext uri="{FF2B5EF4-FFF2-40B4-BE49-F238E27FC236}">
                <a16:creationId xmlns:a16="http://schemas.microsoft.com/office/drawing/2014/main" id="{C4D78C34-9A85-F799-840F-4814704F3421}"/>
              </a:ext>
            </a:extLst>
          </p:cNvPr>
          <p:cNvSpPr txBox="1"/>
          <p:nvPr/>
        </p:nvSpPr>
        <p:spPr>
          <a:xfrm>
            <a:off x="3059195" y="5502735"/>
            <a:ext cx="5689416" cy="369332"/>
          </a:xfrm>
          <a:prstGeom prst="rect">
            <a:avLst/>
          </a:prstGeom>
          <a:noFill/>
        </p:spPr>
        <p:txBody>
          <a:bodyPr wrap="square">
            <a:spAutoFit/>
          </a:bodyPr>
          <a:lstStyle/>
          <a:p>
            <a:pPr defTabSz="457200"/>
            <a:r>
              <a:rPr lang="it-IT" dirty="0">
                <a:solidFill>
                  <a:prstClr val="black"/>
                </a:solidFill>
                <a:latin typeface="Helvetica Light" pitchFamily="50" charset="0"/>
              </a:rPr>
              <a:t>Sviluppo sostenibile socio-economico dell’area</a:t>
            </a:r>
            <a:endParaRPr lang="it-IT" dirty="0">
              <a:solidFill>
                <a:prstClr val="black"/>
              </a:solidFill>
              <a:latin typeface="Arial"/>
            </a:endParaRPr>
          </a:p>
        </p:txBody>
      </p:sp>
    </p:spTree>
    <p:extLst>
      <p:ext uri="{BB962C8B-B14F-4D97-AF65-F5344CB8AC3E}">
        <p14:creationId xmlns:p14="http://schemas.microsoft.com/office/powerpoint/2010/main" val="3494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olo 1">
            <a:extLst>
              <a:ext uri="{FF2B5EF4-FFF2-40B4-BE49-F238E27FC236}">
                <a16:creationId xmlns:a16="http://schemas.microsoft.com/office/drawing/2014/main" id="{08BECDEF-C634-1F91-65AC-11D2C241BD24}"/>
              </a:ext>
            </a:extLst>
          </p:cNvPr>
          <p:cNvSpPr txBox="1">
            <a:spLocks/>
          </p:cNvSpPr>
          <p:nvPr/>
        </p:nvSpPr>
        <p:spPr>
          <a:xfrm>
            <a:off x="2209800" y="0"/>
            <a:ext cx="7772400" cy="7530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07239"/>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3000" b="1" i="0" u="none" strike="noStrike" kern="1200" cap="none" spc="0" normalizeH="0" baseline="0" noProof="0" dirty="0">
                <a:ln>
                  <a:noFill/>
                </a:ln>
                <a:solidFill>
                  <a:srgbClr val="007239"/>
                </a:solidFill>
                <a:effectLst/>
                <a:uLnTx/>
                <a:uFillTx/>
                <a:latin typeface="Helvetica"/>
                <a:ea typeface="+mj-ea"/>
                <a:cs typeface="Helvetica"/>
              </a:rPr>
              <a:t>Il Programma d’Azione in sintesi</a:t>
            </a:r>
          </a:p>
        </p:txBody>
      </p:sp>
      <p:sp>
        <p:nvSpPr>
          <p:cNvPr id="21" name="Rettangolo con angoli arrotondati 20">
            <a:extLst>
              <a:ext uri="{FF2B5EF4-FFF2-40B4-BE49-F238E27FC236}">
                <a16:creationId xmlns:a16="http://schemas.microsoft.com/office/drawing/2014/main" id="{E3EF7B05-F1CC-862D-5DD2-355FBDB27AD0}"/>
              </a:ext>
            </a:extLst>
          </p:cNvPr>
          <p:cNvSpPr/>
          <p:nvPr/>
        </p:nvSpPr>
        <p:spPr>
          <a:xfrm>
            <a:off x="793514" y="949490"/>
            <a:ext cx="1826340" cy="985021"/>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a:ln>
                  <a:noFill/>
                </a:ln>
                <a:solidFill>
                  <a:prstClr val="white"/>
                </a:solidFill>
                <a:effectLst/>
                <a:uLnTx/>
                <a:uFillTx/>
                <a:latin typeface="Helvetica Light" pitchFamily="50" charset="0"/>
                <a:ea typeface="+mn-ea"/>
                <a:cs typeface="Helvetica" panose="020B0604020202020204" pitchFamily="34" charset="0"/>
              </a:rPr>
              <a:t>Macroazione</a:t>
            </a:r>
            <a:r>
              <a:rPr kumimoji="0" lang="it-IT" sz="1100" b="1" i="0" u="none" strike="noStrike" kern="0" cap="none" spc="0" normalizeH="0" baseline="0" noProof="0" dirty="0">
                <a:ln>
                  <a:noFill/>
                </a:ln>
                <a:solidFill>
                  <a:prstClr val="white"/>
                </a:solidFill>
                <a:effectLst/>
                <a:uLnTx/>
                <a:uFillTx/>
                <a:latin typeface="Helvetica Light" pitchFamily="50" charset="0"/>
                <a:ea typeface="+mn-ea"/>
                <a:cs typeface="Helvetica" panose="020B0604020202020204" pitchFamily="34" charset="0"/>
              </a:rPr>
              <a:t> A  Interventi di miglioramento del reticolo fognario</a:t>
            </a:r>
            <a:endParaRPr kumimoji="0" lang="it-IT" sz="1100" b="0" i="0" u="none" strike="noStrike" kern="0" cap="none" spc="0" normalizeH="0" baseline="0" noProof="0" dirty="0">
              <a:ln>
                <a:noFill/>
              </a:ln>
              <a:solidFill>
                <a:prstClr val="white"/>
              </a:solidFill>
              <a:effectLst/>
              <a:uLnTx/>
              <a:uFillTx/>
              <a:latin typeface="Arial"/>
              <a:ea typeface="+mn-ea"/>
              <a:cs typeface="+mn-cs"/>
            </a:endParaRPr>
          </a:p>
        </p:txBody>
      </p:sp>
      <p:sp>
        <p:nvSpPr>
          <p:cNvPr id="22" name="Rettangolo con angoli arrotondati 21">
            <a:extLst>
              <a:ext uri="{FF2B5EF4-FFF2-40B4-BE49-F238E27FC236}">
                <a16:creationId xmlns:a16="http://schemas.microsoft.com/office/drawing/2014/main" id="{01C132FE-CD9D-8D2D-D5D8-8A6EA30A6D94}"/>
              </a:ext>
            </a:extLst>
          </p:cNvPr>
          <p:cNvSpPr/>
          <p:nvPr/>
        </p:nvSpPr>
        <p:spPr>
          <a:xfrm>
            <a:off x="2583551" y="1389741"/>
            <a:ext cx="1826340" cy="985021"/>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a:ln>
                  <a:noFill/>
                </a:ln>
                <a:solidFill>
                  <a:prstClr val="white"/>
                </a:solidFill>
                <a:effectLst/>
                <a:uLnTx/>
                <a:uFillTx/>
                <a:latin typeface="Helvetica Light" pitchFamily="50" charset="0"/>
                <a:ea typeface="+mn-ea"/>
                <a:cs typeface="+mn-cs"/>
              </a:rPr>
              <a:t>Macroazione</a:t>
            </a:r>
            <a:r>
              <a:rPr kumimoji="0" lang="it-IT" sz="1100" b="1" i="0" u="none" strike="noStrike" kern="0" cap="none" spc="0" normalizeH="0" baseline="0" noProof="0" dirty="0">
                <a:ln>
                  <a:noFill/>
                </a:ln>
                <a:solidFill>
                  <a:prstClr val="white"/>
                </a:solidFill>
                <a:effectLst/>
                <a:uLnTx/>
                <a:uFillTx/>
                <a:latin typeface="Helvetica Light" pitchFamily="50" charset="0"/>
                <a:ea typeface="+mn-ea"/>
                <a:cs typeface="+mn-cs"/>
              </a:rPr>
              <a:t> B  Monitoraggio dello stato delle acque </a:t>
            </a:r>
            <a:endParaRPr kumimoji="0" lang="it-IT" sz="1100" b="0" i="0" u="none" strike="noStrike" kern="0" cap="none" spc="0" normalizeH="0" baseline="0" noProof="0" dirty="0">
              <a:ln>
                <a:noFill/>
              </a:ln>
              <a:solidFill>
                <a:prstClr val="white"/>
              </a:solidFill>
              <a:effectLst/>
              <a:uLnTx/>
              <a:uFillTx/>
              <a:latin typeface="Arial"/>
              <a:ea typeface="+mn-ea"/>
              <a:cs typeface="+mn-cs"/>
            </a:endParaRPr>
          </a:p>
        </p:txBody>
      </p:sp>
      <p:sp>
        <p:nvSpPr>
          <p:cNvPr id="23" name="Rettangolo con angoli arrotondati 22">
            <a:extLst>
              <a:ext uri="{FF2B5EF4-FFF2-40B4-BE49-F238E27FC236}">
                <a16:creationId xmlns:a16="http://schemas.microsoft.com/office/drawing/2014/main" id="{72A84F44-9784-0284-08FD-6F7C6C66402F}"/>
              </a:ext>
            </a:extLst>
          </p:cNvPr>
          <p:cNvSpPr/>
          <p:nvPr/>
        </p:nvSpPr>
        <p:spPr>
          <a:xfrm>
            <a:off x="4365669" y="2060341"/>
            <a:ext cx="1826340" cy="985021"/>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600"/>
              </a:spcAft>
              <a:buClrTx/>
              <a:buSzTx/>
              <a:buFontTx/>
              <a:buNone/>
              <a:tabLst/>
              <a:defRPr/>
            </a:pPr>
            <a:r>
              <a:rPr kumimoji="0" lang="it-IT" sz="1100" b="1" i="0" u="none" strike="noStrike" kern="0" cap="none" spc="0" normalizeH="0" baseline="0" noProof="0" dirty="0" err="1">
                <a:ln>
                  <a:noFill/>
                </a:ln>
                <a:solidFill>
                  <a:prstClr val="white"/>
                </a:solidFill>
                <a:effectLst/>
                <a:uLnTx/>
                <a:uFillTx/>
                <a:latin typeface="Helvetica Light" pitchFamily="50" charset="0"/>
                <a:ea typeface="+mn-ea"/>
                <a:cs typeface="+mn-cs"/>
              </a:rPr>
              <a:t>Macroazione</a:t>
            </a:r>
            <a:r>
              <a:rPr kumimoji="0" lang="it-IT" sz="1100" b="1" i="0" u="none" strike="noStrike" kern="0" cap="none" spc="0" normalizeH="0" baseline="0" noProof="0" dirty="0">
                <a:ln>
                  <a:noFill/>
                </a:ln>
                <a:solidFill>
                  <a:prstClr val="white"/>
                </a:solidFill>
                <a:effectLst/>
                <a:uLnTx/>
                <a:uFillTx/>
                <a:latin typeface="Helvetica Light" pitchFamily="50" charset="0"/>
                <a:ea typeface="+mn-ea"/>
                <a:cs typeface="+mn-cs"/>
              </a:rPr>
              <a:t> C Riattivazione dell’impianto di prelievo ipolimnico</a:t>
            </a:r>
          </a:p>
        </p:txBody>
      </p:sp>
      <p:sp>
        <p:nvSpPr>
          <p:cNvPr id="24" name="Rettangolo con angoli arrotondati 23">
            <a:extLst>
              <a:ext uri="{FF2B5EF4-FFF2-40B4-BE49-F238E27FC236}">
                <a16:creationId xmlns:a16="http://schemas.microsoft.com/office/drawing/2014/main" id="{0476FDF0-862D-2BDE-7D2A-D24B87FB5B02}"/>
              </a:ext>
            </a:extLst>
          </p:cNvPr>
          <p:cNvSpPr/>
          <p:nvPr/>
        </p:nvSpPr>
        <p:spPr>
          <a:xfrm>
            <a:off x="7958848" y="812782"/>
            <a:ext cx="1826340" cy="985021"/>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a:ln>
                  <a:noFill/>
                </a:ln>
                <a:solidFill>
                  <a:prstClr val="white"/>
                </a:solidFill>
                <a:effectLst/>
                <a:uLnTx/>
                <a:uFillTx/>
                <a:latin typeface="Helvetica Light" pitchFamily="50" charset="0"/>
                <a:ea typeface="Calibri" panose="020F0502020204030204" pitchFamily="34" charset="0"/>
                <a:cs typeface="Helvetica" panose="020B0604020202020204" pitchFamily="34" charset="0"/>
              </a:rPr>
              <a:t>Macroazione</a:t>
            </a:r>
            <a:r>
              <a:rPr kumimoji="0" lang="it-IT" sz="1100" b="1" i="0" u="none" strike="noStrike" kern="0" cap="none" spc="0" normalizeH="0" baseline="0" noProof="0" dirty="0">
                <a:ln>
                  <a:noFill/>
                </a:ln>
                <a:solidFill>
                  <a:prstClr val="white"/>
                </a:solidFill>
                <a:effectLst/>
                <a:uLnTx/>
                <a:uFillTx/>
                <a:latin typeface="Helvetica Light" pitchFamily="50" charset="0"/>
                <a:ea typeface="Calibri" panose="020F0502020204030204" pitchFamily="34" charset="0"/>
                <a:cs typeface="Helvetica" panose="020B0604020202020204" pitchFamily="34" charset="0"/>
              </a:rPr>
              <a:t> E  Comunicazione, e sensibilizzazione cittadini</a:t>
            </a:r>
            <a:endParaRPr kumimoji="0" lang="it-IT" sz="1100" b="0" i="0" u="none" strike="noStrike" kern="0" cap="none" spc="0" normalizeH="0" baseline="0" noProof="0" dirty="0">
              <a:ln>
                <a:noFill/>
              </a:ln>
              <a:solidFill>
                <a:prstClr val="white"/>
              </a:solidFill>
              <a:effectLst/>
              <a:uLnTx/>
              <a:uFillTx/>
              <a:latin typeface="Arial"/>
              <a:ea typeface="+mn-ea"/>
              <a:cs typeface="+mn-cs"/>
            </a:endParaRPr>
          </a:p>
        </p:txBody>
      </p:sp>
      <p:sp>
        <p:nvSpPr>
          <p:cNvPr id="25" name="Rettangolo con angoli arrotondati 24">
            <a:extLst>
              <a:ext uri="{FF2B5EF4-FFF2-40B4-BE49-F238E27FC236}">
                <a16:creationId xmlns:a16="http://schemas.microsoft.com/office/drawing/2014/main" id="{22A3DA6B-7B1D-6689-DECF-FF17C2ABE94F}"/>
              </a:ext>
            </a:extLst>
          </p:cNvPr>
          <p:cNvSpPr/>
          <p:nvPr/>
        </p:nvSpPr>
        <p:spPr>
          <a:xfrm>
            <a:off x="6149509" y="1464367"/>
            <a:ext cx="1826340" cy="985021"/>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a:ln>
                  <a:noFill/>
                </a:ln>
                <a:solidFill>
                  <a:prstClr val="white"/>
                </a:solidFill>
                <a:effectLst/>
                <a:uLnTx/>
                <a:uFillTx/>
                <a:latin typeface="Helvetica Light" pitchFamily="50" charset="0"/>
                <a:ea typeface="Calibri" panose="020F0502020204030204" pitchFamily="34" charset="0"/>
                <a:cs typeface="Helvetica" panose="020B0604020202020204" pitchFamily="34" charset="0"/>
              </a:rPr>
              <a:t>Macroazione</a:t>
            </a:r>
            <a:r>
              <a:rPr kumimoji="0" lang="it-IT" sz="1100" b="1" i="0" u="none" strike="noStrike" kern="0" cap="none" spc="0" normalizeH="0" baseline="0" noProof="0" dirty="0">
                <a:ln>
                  <a:noFill/>
                </a:ln>
                <a:solidFill>
                  <a:prstClr val="white"/>
                </a:solidFill>
                <a:effectLst/>
                <a:uLnTx/>
                <a:uFillTx/>
                <a:latin typeface="Helvetica Light" pitchFamily="50" charset="0"/>
                <a:ea typeface="Calibri" panose="020F0502020204030204" pitchFamily="34" charset="0"/>
                <a:cs typeface="Helvetica" panose="020B0604020202020204" pitchFamily="34" charset="0"/>
              </a:rPr>
              <a:t> D  Salvaguardia e tutela dell’area protetta lago di Varese </a:t>
            </a:r>
            <a:endParaRPr kumimoji="0" lang="it-IT" sz="1100" b="0" i="0" u="none" strike="noStrike" kern="0" cap="none" spc="0" normalizeH="0" baseline="0" noProof="0" dirty="0">
              <a:ln>
                <a:noFill/>
              </a:ln>
              <a:solidFill>
                <a:prstClr val="white"/>
              </a:solidFill>
              <a:effectLst/>
              <a:uLnTx/>
              <a:uFillTx/>
              <a:latin typeface="Helvetica Light" pitchFamily="50" charset="0"/>
              <a:ea typeface="Calibri" panose="020F0502020204030204" pitchFamily="34" charset="0"/>
              <a:cs typeface="Helvetica" panose="020B0604020202020204" pitchFamily="34" charset="0"/>
            </a:endParaRPr>
          </a:p>
        </p:txBody>
      </p:sp>
      <p:sp>
        <p:nvSpPr>
          <p:cNvPr id="26" name="Rettangolo con angoli arrotondati 25">
            <a:extLst>
              <a:ext uri="{FF2B5EF4-FFF2-40B4-BE49-F238E27FC236}">
                <a16:creationId xmlns:a16="http://schemas.microsoft.com/office/drawing/2014/main" id="{1EC6A327-3C8C-BA60-21E2-F8CB27EF4579}"/>
              </a:ext>
            </a:extLst>
          </p:cNvPr>
          <p:cNvSpPr/>
          <p:nvPr/>
        </p:nvSpPr>
        <p:spPr>
          <a:xfrm>
            <a:off x="9576315" y="1707984"/>
            <a:ext cx="1826340" cy="985021"/>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err="1">
                <a:ln>
                  <a:noFill/>
                </a:ln>
                <a:solidFill>
                  <a:prstClr val="white"/>
                </a:solidFill>
                <a:effectLst/>
                <a:uLnTx/>
                <a:uFillTx/>
                <a:latin typeface="Helvetica Light" pitchFamily="50" charset="0"/>
                <a:ea typeface="Calibri" panose="020F0502020204030204" pitchFamily="34" charset="0"/>
                <a:cs typeface="Helvetica" panose="020B0604020202020204" pitchFamily="34" charset="0"/>
              </a:rPr>
              <a:t>Macroazione</a:t>
            </a:r>
            <a:r>
              <a:rPr kumimoji="0" lang="it-IT" sz="1100" b="1" i="0" u="none" strike="noStrike" kern="0" cap="none" spc="0" normalizeH="0" baseline="0" noProof="0" dirty="0">
                <a:ln>
                  <a:noFill/>
                </a:ln>
                <a:solidFill>
                  <a:prstClr val="white"/>
                </a:solidFill>
                <a:effectLst/>
                <a:uLnTx/>
                <a:uFillTx/>
                <a:latin typeface="Helvetica Light" pitchFamily="50" charset="0"/>
                <a:ea typeface="Calibri" panose="020F0502020204030204" pitchFamily="34" charset="0"/>
                <a:cs typeface="Helvetica" panose="020B0604020202020204" pitchFamily="34" charset="0"/>
              </a:rPr>
              <a:t> F  Valorizzazione della zona spondale e della pista ciclabile</a:t>
            </a:r>
            <a:endParaRPr kumimoji="0" lang="it-IT" sz="1100" b="0" i="0" u="none" strike="noStrike" kern="0" cap="none" spc="0" normalizeH="0" baseline="0" noProof="0" dirty="0">
              <a:ln>
                <a:noFill/>
              </a:ln>
              <a:solidFill>
                <a:prstClr val="white"/>
              </a:solidFill>
              <a:effectLst/>
              <a:uLnTx/>
              <a:uFillTx/>
              <a:latin typeface="Arial"/>
              <a:ea typeface="+mn-ea"/>
              <a:cs typeface="+mn-cs"/>
            </a:endParaRPr>
          </a:p>
        </p:txBody>
      </p:sp>
      <p:sp>
        <p:nvSpPr>
          <p:cNvPr id="27" name="Rettangolo 26">
            <a:extLst>
              <a:ext uri="{FF2B5EF4-FFF2-40B4-BE49-F238E27FC236}">
                <a16:creationId xmlns:a16="http://schemas.microsoft.com/office/drawing/2014/main" id="{B8C80780-C2F4-6816-CEDC-F665B923B68A}"/>
              </a:ext>
            </a:extLst>
          </p:cNvPr>
          <p:cNvSpPr/>
          <p:nvPr/>
        </p:nvSpPr>
        <p:spPr>
          <a:xfrm>
            <a:off x="1916686" y="3702761"/>
            <a:ext cx="8644378" cy="892552"/>
          </a:xfrm>
          <a:prstGeom prst="rect">
            <a:avLst/>
          </a:prstGeom>
          <a:ln w="25400">
            <a:solidFill>
              <a:sysClr val="windowText" lastClr="000000"/>
            </a:solidFill>
          </a:ln>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Orizzonte temporale</a:t>
            </a:r>
          </a:p>
          <a:p>
            <a:pPr marL="0" marR="0" lvl="0" indent="0" defTabSz="457200" eaLnBrk="1" fontAlgn="auto" latinLnBrk="0" hangingPunct="1">
              <a:lnSpc>
                <a:spcPct val="100000"/>
              </a:lnSpc>
              <a:spcBef>
                <a:spcPts val="0"/>
              </a:spcBef>
              <a:spcAft>
                <a:spcPts val="600"/>
              </a:spcAft>
              <a:buClrTx/>
              <a:buSzTx/>
              <a:buFontTx/>
              <a:buNone/>
              <a:tabLst/>
              <a:defRPr/>
            </a:pPr>
            <a:endParaRPr kumimoji="0" lang="it-IT" sz="1400" b="1" i="0" u="sng"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endParaRPr>
          </a:p>
          <a:p>
            <a:pPr marL="0" marR="0" lvl="0" indent="0" defTabSz="457200" eaLnBrk="1" fontAlgn="auto" latinLnBrk="0" hangingPunct="1">
              <a:lnSpc>
                <a:spcPct val="100000"/>
              </a:lnSpc>
              <a:spcBef>
                <a:spcPts val="0"/>
              </a:spcBef>
              <a:spcAft>
                <a:spcPts val="600"/>
              </a:spcAft>
              <a:buClrTx/>
              <a:buSzTx/>
              <a:buFontTx/>
              <a:buNone/>
              <a:tabLst/>
              <a:defRPr/>
            </a:pPr>
            <a:endParaRPr kumimoji="0" lang="it-IT" sz="1400" b="1" i="0" u="sng"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endParaRPr>
          </a:p>
        </p:txBody>
      </p:sp>
      <p:sp>
        <p:nvSpPr>
          <p:cNvPr id="28" name="Rettangolo 27">
            <a:extLst>
              <a:ext uri="{FF2B5EF4-FFF2-40B4-BE49-F238E27FC236}">
                <a16:creationId xmlns:a16="http://schemas.microsoft.com/office/drawing/2014/main" id="{A0EFBC21-7036-3D30-091F-17B59CABEE3E}"/>
              </a:ext>
            </a:extLst>
          </p:cNvPr>
          <p:cNvSpPr/>
          <p:nvPr/>
        </p:nvSpPr>
        <p:spPr>
          <a:xfrm>
            <a:off x="1916686" y="3165259"/>
            <a:ext cx="8644378" cy="307777"/>
          </a:xfrm>
          <a:prstGeom prst="rect">
            <a:avLst/>
          </a:prstGeom>
          <a:ln w="25400">
            <a:solidFill>
              <a:sysClr val="windowText" lastClr="000000"/>
            </a:solidFill>
          </a:ln>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13 Azioni e 42 attività</a:t>
            </a:r>
            <a:endParaRPr kumimoji="0" lang="it-IT" sz="1400" b="0" i="0" u="sng"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endParaRPr>
          </a:p>
        </p:txBody>
      </p:sp>
      <p:sp>
        <p:nvSpPr>
          <p:cNvPr id="29" name="Rettangolo 28">
            <a:extLst>
              <a:ext uri="{FF2B5EF4-FFF2-40B4-BE49-F238E27FC236}">
                <a16:creationId xmlns:a16="http://schemas.microsoft.com/office/drawing/2014/main" id="{06C1C9F0-17FF-3EEA-D010-557B3535AA00}"/>
              </a:ext>
            </a:extLst>
          </p:cNvPr>
          <p:cNvSpPr/>
          <p:nvPr/>
        </p:nvSpPr>
        <p:spPr>
          <a:xfrm>
            <a:off x="1901936" y="4836218"/>
            <a:ext cx="8644378" cy="600164"/>
          </a:xfrm>
          <a:prstGeom prst="rect">
            <a:avLst/>
          </a:prstGeom>
          <a:ln w="25400">
            <a:solidFill>
              <a:sysClr val="windowText" lastClr="000000"/>
            </a:solidFill>
          </a:ln>
        </p:spPr>
        <p:txBody>
          <a:bodyPr wrap="square">
            <a:spAutoFit/>
          </a:bodyPr>
          <a:lstStyle/>
          <a:p>
            <a:pPr marL="0" marR="0" lvl="0" indent="0" defTabSz="457200" eaLnBrk="1" fontAlgn="auto" latinLnBrk="0" hangingPunct="1">
              <a:lnSpc>
                <a:spcPct val="100000"/>
              </a:lnSpc>
              <a:spcBef>
                <a:spcPts val="0"/>
              </a:spcBef>
              <a:spcAft>
                <a:spcPts val="60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 Budget complessivo a disposizione</a:t>
            </a:r>
            <a:endParaRPr kumimoji="0" lang="it-IT" sz="1400" b="0" i="0" u="sng"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endParaRPr>
          </a:p>
          <a:p>
            <a:pPr marL="0" marR="0" lvl="0" indent="0" algn="just" defTabSz="457200" eaLnBrk="1" fontAlgn="auto" latinLnBrk="0" hangingPunct="1">
              <a:lnSpc>
                <a:spcPct val="100000"/>
              </a:lnSpc>
              <a:spcBef>
                <a:spcPts val="0"/>
              </a:spcBef>
              <a:spcAft>
                <a:spcPts val="600"/>
              </a:spcAft>
              <a:buClrTx/>
              <a:buSzTx/>
              <a:buFontTx/>
              <a:buNone/>
              <a:tabLst/>
              <a:defRPr/>
            </a:pPr>
            <a:r>
              <a:rPr kumimoji="0" lang="it-IT" sz="1400" b="0" i="0" u="sng"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12,5 M € di risorse finanziarie (10 M € da parte di Regione Lombardia) + 1 M euro circa di risorse interne</a:t>
            </a:r>
            <a:endParaRPr kumimoji="0" lang="it-IT" sz="1400" b="0"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endParaRPr>
          </a:p>
        </p:txBody>
      </p:sp>
      <p:sp>
        <p:nvSpPr>
          <p:cNvPr id="30" name="Freccia a destra 29">
            <a:extLst>
              <a:ext uri="{FF2B5EF4-FFF2-40B4-BE49-F238E27FC236}">
                <a16:creationId xmlns:a16="http://schemas.microsoft.com/office/drawing/2014/main" id="{6712C9BA-BCB8-4E98-FE34-32827ACBB76A}"/>
              </a:ext>
            </a:extLst>
          </p:cNvPr>
          <p:cNvSpPr/>
          <p:nvPr/>
        </p:nvSpPr>
        <p:spPr>
          <a:xfrm>
            <a:off x="2069998" y="4298735"/>
            <a:ext cx="8318090" cy="201431"/>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Arial"/>
              <a:ea typeface="+mn-ea"/>
              <a:cs typeface="+mn-cs"/>
            </a:endParaRPr>
          </a:p>
        </p:txBody>
      </p:sp>
      <p:sp>
        <p:nvSpPr>
          <p:cNvPr id="31" name="CasellaDiTesto 30">
            <a:extLst>
              <a:ext uri="{FF2B5EF4-FFF2-40B4-BE49-F238E27FC236}">
                <a16:creationId xmlns:a16="http://schemas.microsoft.com/office/drawing/2014/main" id="{1C010B7B-FF19-4FB8-6D82-4AF207C7F17E}"/>
              </a:ext>
            </a:extLst>
          </p:cNvPr>
          <p:cNvSpPr txBox="1"/>
          <p:nvPr/>
        </p:nvSpPr>
        <p:spPr>
          <a:xfrm>
            <a:off x="8230814" y="3949931"/>
            <a:ext cx="739878" cy="307777"/>
          </a:xfrm>
          <a:prstGeom prst="rect">
            <a:avLst/>
          </a:prstGeom>
          <a:noFill/>
        </p:spPr>
        <p:txBody>
          <a:bodyPr wrap="square">
            <a:spAutoFit/>
          </a:bodyPr>
          <a:lstStyle/>
          <a:p>
            <a:pPr algn="just" defTabSz="457200">
              <a:spcAft>
                <a:spcPts val="600"/>
              </a:spcAft>
            </a:pPr>
            <a:r>
              <a:rPr lang="it-IT" sz="1400" dirty="0">
                <a:solidFill>
                  <a:prstClr val="black"/>
                </a:solidFill>
                <a:latin typeface="Helvetica Light" pitchFamily="50" charset="0"/>
              </a:rPr>
              <a:t>2023</a:t>
            </a:r>
          </a:p>
        </p:txBody>
      </p:sp>
      <p:sp>
        <p:nvSpPr>
          <p:cNvPr id="32" name="CasellaDiTesto 31">
            <a:extLst>
              <a:ext uri="{FF2B5EF4-FFF2-40B4-BE49-F238E27FC236}">
                <a16:creationId xmlns:a16="http://schemas.microsoft.com/office/drawing/2014/main" id="{5820CBC4-EFA4-3E2E-7EE6-3A50DAB41FDB}"/>
              </a:ext>
            </a:extLst>
          </p:cNvPr>
          <p:cNvSpPr txBox="1"/>
          <p:nvPr/>
        </p:nvSpPr>
        <p:spPr>
          <a:xfrm>
            <a:off x="3869301" y="3947368"/>
            <a:ext cx="739878" cy="307777"/>
          </a:xfrm>
          <a:prstGeom prst="rect">
            <a:avLst/>
          </a:prstGeom>
          <a:noFill/>
        </p:spPr>
        <p:txBody>
          <a:bodyPr wrap="square">
            <a:spAutoFit/>
          </a:bodyPr>
          <a:lstStyle/>
          <a:p>
            <a:pPr algn="just" defTabSz="457200">
              <a:spcAft>
                <a:spcPts val="600"/>
              </a:spcAft>
            </a:pPr>
            <a:r>
              <a:rPr lang="it-IT" sz="1400" dirty="0">
                <a:solidFill>
                  <a:prstClr val="black"/>
                </a:solidFill>
                <a:latin typeface="Helvetica Light" pitchFamily="50" charset="0"/>
                <a:cs typeface="Helvetica" panose="020B0604020202020204" pitchFamily="34" charset="0"/>
              </a:rPr>
              <a:t>2020</a:t>
            </a:r>
          </a:p>
        </p:txBody>
      </p:sp>
      <p:sp>
        <p:nvSpPr>
          <p:cNvPr id="33" name="CasellaDiTesto 32">
            <a:extLst>
              <a:ext uri="{FF2B5EF4-FFF2-40B4-BE49-F238E27FC236}">
                <a16:creationId xmlns:a16="http://schemas.microsoft.com/office/drawing/2014/main" id="{4AC6C376-97C6-AEEC-0BAF-5FC1DB0A5951}"/>
              </a:ext>
            </a:extLst>
          </p:cNvPr>
          <p:cNvSpPr txBox="1"/>
          <p:nvPr/>
        </p:nvSpPr>
        <p:spPr>
          <a:xfrm>
            <a:off x="5315873" y="3944616"/>
            <a:ext cx="739878" cy="307777"/>
          </a:xfrm>
          <a:prstGeom prst="rect">
            <a:avLst/>
          </a:prstGeom>
          <a:noFill/>
        </p:spPr>
        <p:txBody>
          <a:bodyPr wrap="square">
            <a:spAutoFit/>
          </a:bodyPr>
          <a:lstStyle/>
          <a:p>
            <a:pPr algn="just" defTabSz="457200">
              <a:spcAft>
                <a:spcPts val="600"/>
              </a:spcAft>
            </a:pPr>
            <a:r>
              <a:rPr lang="it-IT" sz="1400" dirty="0">
                <a:solidFill>
                  <a:prstClr val="black"/>
                </a:solidFill>
                <a:latin typeface="Helvetica Light" pitchFamily="50" charset="0"/>
                <a:cs typeface="Helvetica" panose="020B0604020202020204" pitchFamily="34" charset="0"/>
              </a:rPr>
              <a:t>2021</a:t>
            </a:r>
          </a:p>
        </p:txBody>
      </p:sp>
      <p:sp>
        <p:nvSpPr>
          <p:cNvPr id="34" name="CasellaDiTesto 33">
            <a:extLst>
              <a:ext uri="{FF2B5EF4-FFF2-40B4-BE49-F238E27FC236}">
                <a16:creationId xmlns:a16="http://schemas.microsoft.com/office/drawing/2014/main" id="{4385FBE1-E129-AC72-1D1F-70CCC1959E83}"/>
              </a:ext>
            </a:extLst>
          </p:cNvPr>
          <p:cNvSpPr txBox="1"/>
          <p:nvPr/>
        </p:nvSpPr>
        <p:spPr>
          <a:xfrm>
            <a:off x="6863227" y="3944617"/>
            <a:ext cx="739878" cy="307777"/>
          </a:xfrm>
          <a:prstGeom prst="rect">
            <a:avLst/>
          </a:prstGeom>
          <a:noFill/>
        </p:spPr>
        <p:txBody>
          <a:bodyPr wrap="square">
            <a:spAutoFit/>
          </a:bodyPr>
          <a:lstStyle/>
          <a:p>
            <a:pPr algn="just" defTabSz="457200">
              <a:spcAft>
                <a:spcPts val="600"/>
              </a:spcAft>
            </a:pPr>
            <a:r>
              <a:rPr lang="it-IT" sz="1400" dirty="0">
                <a:solidFill>
                  <a:prstClr val="black"/>
                </a:solidFill>
                <a:latin typeface="Helvetica Light" pitchFamily="50" charset="0"/>
                <a:cs typeface="Helvetica" panose="020B0604020202020204" pitchFamily="34" charset="0"/>
              </a:rPr>
              <a:t>2022</a:t>
            </a:r>
          </a:p>
        </p:txBody>
      </p:sp>
      <p:sp>
        <p:nvSpPr>
          <p:cNvPr id="35" name="CasellaDiTesto 34">
            <a:extLst>
              <a:ext uri="{FF2B5EF4-FFF2-40B4-BE49-F238E27FC236}">
                <a16:creationId xmlns:a16="http://schemas.microsoft.com/office/drawing/2014/main" id="{A3BA3EBA-45C9-2D19-64CB-290A9A6785A6}"/>
              </a:ext>
            </a:extLst>
          </p:cNvPr>
          <p:cNvSpPr txBox="1"/>
          <p:nvPr/>
        </p:nvSpPr>
        <p:spPr>
          <a:xfrm>
            <a:off x="1996253" y="3969163"/>
            <a:ext cx="1307688" cy="307777"/>
          </a:xfrm>
          <a:prstGeom prst="rect">
            <a:avLst/>
          </a:prstGeom>
          <a:noFill/>
        </p:spPr>
        <p:txBody>
          <a:bodyPr wrap="square">
            <a:spAutoFit/>
          </a:bodyPr>
          <a:lstStyle/>
          <a:p>
            <a:pPr algn="just" defTabSz="457200">
              <a:spcAft>
                <a:spcPts val="600"/>
              </a:spcAft>
            </a:pPr>
            <a:r>
              <a:rPr lang="it-IT" sz="1400" dirty="0">
                <a:solidFill>
                  <a:prstClr val="black"/>
                </a:solidFill>
                <a:latin typeface="Helvetica Light" pitchFamily="50" charset="0"/>
                <a:cs typeface="Helvetica" panose="020B0604020202020204" pitchFamily="34" charset="0"/>
              </a:rPr>
              <a:t>Aprile 2019</a:t>
            </a:r>
          </a:p>
        </p:txBody>
      </p:sp>
      <p:cxnSp>
        <p:nvCxnSpPr>
          <p:cNvPr id="36" name="Connettore 2 35">
            <a:extLst>
              <a:ext uri="{FF2B5EF4-FFF2-40B4-BE49-F238E27FC236}">
                <a16:creationId xmlns:a16="http://schemas.microsoft.com/office/drawing/2014/main" id="{B4EDC0D4-F54E-F903-B1B1-4AE16DE036FB}"/>
              </a:ext>
            </a:extLst>
          </p:cNvPr>
          <p:cNvCxnSpPr/>
          <p:nvPr/>
        </p:nvCxnSpPr>
        <p:spPr>
          <a:xfrm>
            <a:off x="7822089" y="3944616"/>
            <a:ext cx="0" cy="307777"/>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sp>
        <p:nvSpPr>
          <p:cNvPr id="37" name="CasellaDiTesto 36">
            <a:extLst>
              <a:ext uri="{FF2B5EF4-FFF2-40B4-BE49-F238E27FC236}">
                <a16:creationId xmlns:a16="http://schemas.microsoft.com/office/drawing/2014/main" id="{A968BE5A-7B0A-2617-7E3D-5421A95B3D07}"/>
              </a:ext>
            </a:extLst>
          </p:cNvPr>
          <p:cNvSpPr txBox="1"/>
          <p:nvPr/>
        </p:nvSpPr>
        <p:spPr>
          <a:xfrm>
            <a:off x="8970692" y="3944853"/>
            <a:ext cx="1608486" cy="307777"/>
          </a:xfrm>
          <a:prstGeom prst="rect">
            <a:avLst/>
          </a:prstGeom>
          <a:noFill/>
        </p:spPr>
        <p:txBody>
          <a:bodyPr wrap="square">
            <a:spAutoFit/>
          </a:bodyPr>
          <a:lstStyle/>
          <a:p>
            <a:pPr algn="just" defTabSz="457200">
              <a:spcAft>
                <a:spcPts val="600"/>
              </a:spcAft>
            </a:pPr>
            <a:r>
              <a:rPr lang="it-IT" sz="1400" dirty="0">
                <a:solidFill>
                  <a:prstClr val="black"/>
                </a:solidFill>
                <a:latin typeface="Helvetica Light" pitchFamily="50" charset="0"/>
              </a:rPr>
              <a:t>Dicembre 2023</a:t>
            </a:r>
          </a:p>
        </p:txBody>
      </p:sp>
    </p:spTree>
    <p:extLst>
      <p:ext uri="{BB962C8B-B14F-4D97-AF65-F5344CB8AC3E}">
        <p14:creationId xmlns:p14="http://schemas.microsoft.com/office/powerpoint/2010/main" val="13033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0-#ppt_w/2"/>
                                          </p:val>
                                        </p:tav>
                                        <p:tav tm="100000">
                                          <p:val>
                                            <p:strVal val="#ppt_x"/>
                                          </p:val>
                                        </p:tav>
                                      </p:tavLst>
                                    </p:anim>
                                    <p:anim calcmode="lin" valueType="num">
                                      <p:cBhvr additive="base">
                                        <p:cTn id="6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anim calcmode="lin" valueType="num">
                                      <p:cBhvr>
                                        <p:cTn id="72" dur="1000" fill="hold"/>
                                        <p:tgtEl>
                                          <p:spTgt spid="36"/>
                                        </p:tgtEl>
                                        <p:attrNameLst>
                                          <p:attrName>ppt_x</p:attrName>
                                        </p:attrNameLst>
                                      </p:cBhvr>
                                      <p:tavLst>
                                        <p:tav tm="0">
                                          <p:val>
                                            <p:strVal val="#ppt_x"/>
                                          </p:val>
                                        </p:tav>
                                        <p:tav tm="100000">
                                          <p:val>
                                            <p:strVal val="#ppt_x"/>
                                          </p:val>
                                        </p:tav>
                                      </p:tavLst>
                                    </p:anim>
                                    <p:anim calcmode="lin" valueType="num">
                                      <p:cBhvr>
                                        <p:cTn id="7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A51773D1-760D-5E34-68BF-89DBDEB5261D}"/>
              </a:ext>
            </a:extLst>
          </p:cNvPr>
          <p:cNvSpPr txBox="1">
            <a:spLocks/>
          </p:cNvSpPr>
          <p:nvPr/>
        </p:nvSpPr>
        <p:spPr>
          <a:xfrm>
            <a:off x="2209800" y="103432"/>
            <a:ext cx="7772400" cy="753080"/>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b="1" kern="1200">
                <a:solidFill>
                  <a:srgbClr val="007239"/>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err="1">
                <a:ln>
                  <a:noFill/>
                </a:ln>
                <a:solidFill>
                  <a:srgbClr val="007239"/>
                </a:solidFill>
                <a:effectLst/>
                <a:uLnTx/>
                <a:uFillTx/>
                <a:latin typeface="Helvetica"/>
                <a:ea typeface="+mj-ea"/>
                <a:cs typeface="Helvetica"/>
              </a:rPr>
              <a:t>Macroazione</a:t>
            </a:r>
            <a:r>
              <a:rPr kumimoji="0" lang="it-IT" sz="2400" b="1" i="0" u="none" strike="noStrike" kern="1200" cap="none" spc="0" normalizeH="0" baseline="0" noProof="0" dirty="0">
                <a:ln>
                  <a:noFill/>
                </a:ln>
                <a:solidFill>
                  <a:srgbClr val="007239"/>
                </a:solidFill>
                <a:effectLst/>
                <a:uLnTx/>
                <a:uFillTx/>
                <a:latin typeface="Helvetica"/>
                <a:ea typeface="+mj-ea"/>
                <a:cs typeface="Helvetica"/>
              </a:rPr>
              <a:t> A - Interventi di miglioramento del reticolo fognario del bacino del lago di Varese</a:t>
            </a:r>
          </a:p>
        </p:txBody>
      </p:sp>
      <p:sp>
        <p:nvSpPr>
          <p:cNvPr id="8" name="Rettangolo 7">
            <a:extLst>
              <a:ext uri="{FF2B5EF4-FFF2-40B4-BE49-F238E27FC236}">
                <a16:creationId xmlns:a16="http://schemas.microsoft.com/office/drawing/2014/main" id="{3D4EED05-6BB6-FF8A-4E3B-094B0AA08010}"/>
              </a:ext>
            </a:extLst>
          </p:cNvPr>
          <p:cNvSpPr/>
          <p:nvPr/>
        </p:nvSpPr>
        <p:spPr>
          <a:xfrm>
            <a:off x="337420" y="848907"/>
            <a:ext cx="11506141" cy="841256"/>
          </a:xfrm>
          <a:prstGeom prst="rect">
            <a:avLst/>
          </a:prstGeom>
          <a:ln w="25400">
            <a:solidFill>
              <a:srgbClr val="EEECE1">
                <a:lumMod val="75000"/>
              </a:srgbClr>
            </a:solidFill>
          </a:ln>
        </p:spPr>
        <p:txBody>
          <a:bodyPr wrap="square">
            <a:spAutoFit/>
          </a:bodyPr>
          <a:lstStyle/>
          <a:p>
            <a:pPr marL="0" marR="0" lvl="0" indent="0" defTabSz="457200" eaLnBrk="1" fontAlgn="auto" latinLnBrk="0" hangingPunct="1">
              <a:lnSpc>
                <a:spcPct val="100000"/>
              </a:lnSpc>
              <a:spcBef>
                <a:spcPts val="0"/>
              </a:spcBef>
              <a:spcAft>
                <a:spcPts val="40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 </a:t>
            </a:r>
            <a:r>
              <a:rPr kumimoji="0" lang="it-IT" sz="1400" b="1" i="0" u="none" strike="noStrike" kern="0" cap="none" spc="0" normalizeH="0" baseline="0" noProof="0" dirty="0" err="1">
                <a:ln>
                  <a:noFill/>
                </a:ln>
                <a:solidFill>
                  <a:prstClr val="black"/>
                </a:solidFill>
                <a:effectLst/>
                <a:uLnTx/>
                <a:uFillTx/>
                <a:latin typeface="Helvetica Light" pitchFamily="50" charset="0"/>
                <a:cs typeface="Helvetica" panose="020B0604020202020204" pitchFamily="34" charset="0"/>
              </a:rPr>
              <a:t>Macroazione</a:t>
            </a:r>
            <a:r>
              <a:rPr kumimoji="0" lang="it-IT" sz="1400" b="1"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 A</a:t>
            </a:r>
          </a:p>
          <a:p>
            <a:pPr marL="0" marR="0" lvl="0" indent="0" defTabSz="457200" eaLnBrk="1" fontAlgn="auto" latinLnBrk="0" hangingPunct="1">
              <a:lnSpc>
                <a:spcPct val="100000"/>
              </a:lnSpc>
              <a:spcBef>
                <a:spcPts val="0"/>
              </a:spcBef>
              <a:spcAft>
                <a:spcPts val="400"/>
              </a:spcAft>
              <a:buClrTx/>
              <a:buSzTx/>
              <a:buFontTx/>
              <a:buNone/>
              <a:tabLst/>
              <a:defRPr/>
            </a:pPr>
            <a:r>
              <a:rPr kumimoji="0" lang="it-IT" sz="1400" b="1" i="0" u="sng"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Obiettivo</a:t>
            </a:r>
            <a:r>
              <a:rPr kumimoji="0" lang="it-IT" sz="1400" b="1"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 </a:t>
            </a:r>
            <a:r>
              <a:rPr kumimoji="0" lang="it-IT" sz="1400" b="1" i="1"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Riduzione dei carichi esterni</a:t>
            </a:r>
            <a:endParaRPr kumimoji="0" lang="it-IT" sz="1400" b="1" i="1" u="sng"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endParaRPr>
          </a:p>
          <a:p>
            <a:pPr marL="171450" marR="0" lvl="0" indent="-171450" defTabSz="457200" eaLnBrk="1" fontAlgn="auto" latinLnBrk="0" hangingPunct="1">
              <a:lnSpc>
                <a:spcPct val="100000"/>
              </a:lnSpc>
              <a:spcBef>
                <a:spcPts val="0"/>
              </a:spcBef>
              <a:spcAft>
                <a:spcPts val="0"/>
              </a:spcAft>
              <a:buClrTx/>
              <a:buSzTx/>
              <a:buFontTx/>
              <a:buChar char="-"/>
              <a:tabLst/>
              <a:defRPr/>
            </a:pPr>
            <a:r>
              <a:rPr kumimoji="0" lang="it-IT" sz="1400" b="0"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Osservazioni e valutazioni sul funzionamento del sistema fognario per individuazione criticità e progettazione e realizzazione interventi</a:t>
            </a:r>
          </a:p>
        </p:txBody>
      </p:sp>
      <p:sp>
        <p:nvSpPr>
          <p:cNvPr id="3" name="Rettangolo 2">
            <a:extLst>
              <a:ext uri="{FF2B5EF4-FFF2-40B4-BE49-F238E27FC236}">
                <a16:creationId xmlns:a16="http://schemas.microsoft.com/office/drawing/2014/main" id="{99FCBA47-5216-F08B-E978-03D52DD9DB7B}"/>
              </a:ext>
            </a:extLst>
          </p:cNvPr>
          <p:cNvSpPr/>
          <p:nvPr/>
        </p:nvSpPr>
        <p:spPr>
          <a:xfrm>
            <a:off x="348438" y="1681652"/>
            <a:ext cx="11483678" cy="841256"/>
          </a:xfrm>
          <a:prstGeom prst="rect">
            <a:avLst/>
          </a:prstGeom>
          <a:ln w="25400">
            <a:solidFill>
              <a:srgbClr val="1F497D">
                <a:lumMod val="60000"/>
                <a:lumOff val="40000"/>
              </a:srgbClr>
            </a:solidFill>
          </a:ln>
        </p:spPr>
        <p:txBody>
          <a:bodyPr wrap="square">
            <a:spAutoFit/>
          </a:bodyPr>
          <a:lstStyle/>
          <a:p>
            <a:pPr lvl="0" algn="just" defTabSz="457200">
              <a:spcAft>
                <a:spcPts val="400"/>
              </a:spcAft>
              <a:defRPr/>
            </a:pPr>
            <a:r>
              <a:rPr lang="it-IT" sz="1400" b="1" kern="0" dirty="0" err="1">
                <a:solidFill>
                  <a:prstClr val="black"/>
                </a:solidFill>
                <a:latin typeface="Helvetica Light" pitchFamily="50" charset="0"/>
                <a:cs typeface="Helvetica" panose="020B0604020202020204" pitchFamily="34" charset="0"/>
              </a:rPr>
              <a:t>Macroazione</a:t>
            </a:r>
            <a:r>
              <a:rPr lang="it-IT" sz="1400" b="1" kern="0" dirty="0">
                <a:solidFill>
                  <a:prstClr val="black"/>
                </a:solidFill>
                <a:latin typeface="Helvetica Light" pitchFamily="50" charset="0"/>
                <a:cs typeface="Helvetica" panose="020B0604020202020204" pitchFamily="34" charset="0"/>
              </a:rPr>
              <a:t> B</a:t>
            </a:r>
          </a:p>
          <a:p>
            <a:pPr lvl="0" algn="just" defTabSz="457200">
              <a:spcAft>
                <a:spcPts val="400"/>
              </a:spcAft>
              <a:defRPr/>
            </a:pPr>
            <a:r>
              <a:rPr kumimoji="0" lang="it-IT" sz="1400" b="1" i="0" u="sng"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Obiettivo:</a:t>
            </a:r>
            <a:r>
              <a:rPr kumimoji="0" lang="it-IT" sz="1400" b="1" i="0"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 </a:t>
            </a:r>
            <a:r>
              <a:rPr kumimoji="0" lang="it-IT" sz="1400" b="1" i="1" u="none" strike="noStrike" kern="0" cap="none" spc="0" normalizeH="0" baseline="0" noProof="0" dirty="0">
                <a:ln>
                  <a:noFill/>
                </a:ln>
                <a:solidFill>
                  <a:prstClr val="black"/>
                </a:solidFill>
                <a:effectLst/>
                <a:uLnTx/>
                <a:uFillTx/>
                <a:latin typeface="Helvetica Light" pitchFamily="50" charset="0"/>
                <a:cs typeface="Helvetica" panose="020B0604020202020204" pitchFamily="34" charset="0"/>
              </a:rPr>
              <a:t>Monitorare il lago, il fiume Bardello e il lago Maggiore, prima e dopo gli interventi, per valutarne gli effetti</a:t>
            </a:r>
          </a:p>
          <a:p>
            <a:pPr marL="171450" marR="0" lvl="0" indent="-171450" defTabSz="457200" eaLnBrk="1" fontAlgn="auto" latinLnBrk="0" hangingPunct="1">
              <a:lnSpc>
                <a:spcPct val="100000"/>
              </a:lnSpc>
              <a:spcBef>
                <a:spcPts val="0"/>
              </a:spcBef>
              <a:spcAft>
                <a:spcPts val="0"/>
              </a:spcAft>
              <a:buClrTx/>
              <a:buSzTx/>
              <a:buFontTx/>
              <a:buChar char="-"/>
              <a:tabLst/>
              <a:defRPr/>
            </a:pPr>
            <a:r>
              <a:rPr kumimoji="0" lang="it-IT" sz="1400" b="0" i="0" u="none" strike="noStrike" kern="0" cap="none" spc="0" normalizeH="0" baseline="0" noProof="0" dirty="0">
                <a:ln>
                  <a:noFill/>
                </a:ln>
                <a:solidFill>
                  <a:prstClr val="black"/>
                </a:solidFill>
                <a:effectLst/>
                <a:uLnTx/>
                <a:uFillTx/>
                <a:latin typeface="Helvetica Light" pitchFamily="50" charset="0"/>
              </a:rPr>
              <a:t>Monitoraggio elementi</a:t>
            </a:r>
            <a:r>
              <a:rPr kumimoji="0" lang="it-IT" sz="1400" b="0" i="0" u="none" strike="noStrike" kern="0" cap="none" spc="0" normalizeH="0" noProof="0" dirty="0">
                <a:ln>
                  <a:noFill/>
                </a:ln>
                <a:solidFill>
                  <a:prstClr val="black"/>
                </a:solidFill>
                <a:effectLst/>
                <a:uLnTx/>
                <a:uFillTx/>
                <a:latin typeface="Helvetica Light" pitchFamily="50" charset="0"/>
              </a:rPr>
              <a:t> chimici, fisici, biologici, comunità microbica, fauna ittica anche tramite telerilevamento</a:t>
            </a:r>
            <a:endParaRPr kumimoji="0" lang="it-IT" sz="1400" b="1" i="0" u="none" strike="noStrike" kern="0" cap="none" spc="0" normalizeH="0" baseline="0" noProof="0" dirty="0">
              <a:ln>
                <a:noFill/>
              </a:ln>
              <a:solidFill>
                <a:prstClr val="black"/>
              </a:solidFill>
              <a:effectLst/>
              <a:uLnTx/>
              <a:uFillTx/>
              <a:latin typeface="Helvetica Light" pitchFamily="50" charset="0"/>
              <a:ea typeface="Calibri" panose="020F0502020204030204" pitchFamily="34" charset="0"/>
              <a:cs typeface="Helvetica" panose="020B0604020202020204" pitchFamily="34" charset="0"/>
            </a:endParaRPr>
          </a:p>
        </p:txBody>
      </p:sp>
      <p:sp>
        <p:nvSpPr>
          <p:cNvPr id="5" name="CasellaDiTesto 4">
            <a:extLst>
              <a:ext uri="{FF2B5EF4-FFF2-40B4-BE49-F238E27FC236}">
                <a16:creationId xmlns:a16="http://schemas.microsoft.com/office/drawing/2014/main" id="{26071EAE-D05D-4B59-F0FD-0092F676AA0A}"/>
              </a:ext>
            </a:extLst>
          </p:cNvPr>
          <p:cNvSpPr txBox="1"/>
          <p:nvPr/>
        </p:nvSpPr>
        <p:spPr>
          <a:xfrm>
            <a:off x="348437" y="2567041"/>
            <a:ext cx="11483677" cy="1056700"/>
          </a:xfrm>
          <a:prstGeom prst="rect">
            <a:avLst/>
          </a:prstGeom>
          <a:noFill/>
          <a:ln w="25400">
            <a:solidFill>
              <a:srgbClr val="F79646">
                <a:lumMod val="75000"/>
              </a:srgbClr>
            </a:solidFill>
          </a:ln>
        </p:spPr>
        <p:txBody>
          <a:bodyPr wrap="square">
            <a:spAutoFit/>
          </a:bodyPr>
          <a:lstStyle/>
          <a:p>
            <a:pPr lvl="0" algn="just" defTabSz="457200">
              <a:spcAft>
                <a:spcPts val="400"/>
              </a:spcAft>
              <a:defRPr/>
            </a:pPr>
            <a:r>
              <a:rPr lang="it-IT" sz="1400" b="1" kern="0" dirty="0" err="1">
                <a:solidFill>
                  <a:prstClr val="black"/>
                </a:solidFill>
                <a:latin typeface="Helvetica Light" pitchFamily="50" charset="0"/>
                <a:cs typeface="Helvetica" panose="020B0604020202020204" pitchFamily="34" charset="0"/>
              </a:rPr>
              <a:t>Macroazione</a:t>
            </a:r>
            <a:r>
              <a:rPr lang="it-IT" sz="1400" b="1" kern="0" dirty="0">
                <a:solidFill>
                  <a:prstClr val="black"/>
                </a:solidFill>
                <a:latin typeface="Helvetica Light" pitchFamily="50" charset="0"/>
                <a:cs typeface="Helvetica" panose="020B0604020202020204" pitchFamily="34" charset="0"/>
              </a:rPr>
              <a:t> C</a:t>
            </a:r>
          </a:p>
          <a:p>
            <a:pPr lvl="0" algn="just" defTabSz="457200">
              <a:spcAft>
                <a:spcPts val="400"/>
              </a:spcAft>
              <a:defRPr/>
            </a:pPr>
            <a:r>
              <a:rPr kumimoji="0" lang="it-IT" sz="1400" b="1" i="0" u="sng" strike="noStrike" kern="0" cap="none" spc="0" normalizeH="0" baseline="0" noProof="0" dirty="0">
                <a:ln>
                  <a:noFill/>
                </a:ln>
                <a:solidFill>
                  <a:prstClr val="black"/>
                </a:solidFill>
                <a:effectLst/>
                <a:uLnTx/>
                <a:uFillTx/>
                <a:latin typeface="Helvetica Light" pitchFamily="50" charset="0"/>
              </a:rPr>
              <a:t>Obiettivo:</a:t>
            </a:r>
            <a:r>
              <a:rPr kumimoji="0" lang="it-IT" sz="1400" b="1" i="0" u="none" strike="noStrike" kern="0" cap="none" spc="0" normalizeH="0" baseline="0" noProof="0" dirty="0">
                <a:ln>
                  <a:noFill/>
                </a:ln>
                <a:solidFill>
                  <a:prstClr val="black"/>
                </a:solidFill>
                <a:effectLst/>
                <a:uLnTx/>
                <a:uFillTx/>
                <a:latin typeface="Helvetica Light" pitchFamily="50" charset="0"/>
              </a:rPr>
              <a:t> </a:t>
            </a:r>
            <a:r>
              <a:rPr kumimoji="0" lang="it-IT" sz="1400" b="1" i="1" u="none" strike="noStrike" kern="0" cap="none" spc="0" normalizeH="0" baseline="0" noProof="0" dirty="0">
                <a:ln>
                  <a:noFill/>
                </a:ln>
                <a:solidFill>
                  <a:prstClr val="black"/>
                </a:solidFill>
                <a:effectLst/>
                <a:uLnTx/>
                <a:uFillTx/>
                <a:latin typeface="Helvetica Light" pitchFamily="50" charset="0"/>
              </a:rPr>
              <a:t>Riduzione dei carichi interni e dei tempi di recupero qualità delle acqu</a:t>
            </a:r>
            <a:r>
              <a:rPr kumimoji="0" lang="it-IT" sz="1400" b="0" i="1" u="none" strike="noStrike" kern="0" cap="none" spc="0" normalizeH="0" baseline="0" noProof="0" dirty="0">
                <a:ln>
                  <a:noFill/>
                </a:ln>
                <a:solidFill>
                  <a:prstClr val="black"/>
                </a:solidFill>
                <a:effectLst/>
                <a:uLnTx/>
                <a:uFillTx/>
                <a:latin typeface="Helvetica Light" pitchFamily="50" charset="0"/>
              </a:rPr>
              <a:t>e</a:t>
            </a:r>
            <a:endParaRPr kumimoji="0" lang="it-IT" sz="1400" b="0" i="0" u="none" strike="noStrike" kern="0" cap="none" spc="0" normalizeH="0" baseline="0" noProof="0" dirty="0">
              <a:ln>
                <a:noFill/>
              </a:ln>
              <a:solidFill>
                <a:prstClr val="black"/>
              </a:solidFill>
              <a:effectLst/>
              <a:uLnTx/>
              <a:uFillTx/>
              <a:latin typeface="Helvetica Light" pitchFamily="50" charset="0"/>
            </a:endParaRPr>
          </a:p>
          <a:p>
            <a:pPr marL="171450" marR="0" lvl="0" indent="-171450" defTabSz="457200" eaLnBrk="1" fontAlgn="auto" latinLnBrk="0" hangingPunct="1">
              <a:lnSpc>
                <a:spcPct val="100000"/>
              </a:lnSpc>
              <a:spcBef>
                <a:spcPts val="0"/>
              </a:spcBef>
              <a:spcAft>
                <a:spcPts val="0"/>
              </a:spcAft>
              <a:buClrTx/>
              <a:buSzTx/>
              <a:buFontTx/>
              <a:buChar char="-"/>
              <a:tabLst/>
              <a:defRPr/>
            </a:pPr>
            <a:r>
              <a:rPr kumimoji="0" lang="it-IT" sz="1400" b="0" i="0" u="none" strike="noStrike" kern="0" cap="none" spc="0" normalizeH="0" baseline="0" noProof="0" dirty="0">
                <a:ln>
                  <a:noFill/>
                </a:ln>
                <a:solidFill>
                  <a:prstClr val="black"/>
                </a:solidFill>
                <a:effectLst/>
                <a:uLnTx/>
                <a:uFillTx/>
                <a:latin typeface="Helvetica Light" pitchFamily="50" charset="0"/>
              </a:rPr>
              <a:t>Valutazione delle migliorie tecnologiche da apportare e effettuazione lavori: installazione impianto fotovoltaico</a:t>
            </a:r>
          </a:p>
          <a:p>
            <a:pPr marL="171450" marR="0" lvl="0" indent="-171450" defTabSz="457200" eaLnBrk="1" fontAlgn="auto" latinLnBrk="0" hangingPunct="1">
              <a:lnSpc>
                <a:spcPct val="100000"/>
              </a:lnSpc>
              <a:spcBef>
                <a:spcPts val="0"/>
              </a:spcBef>
              <a:spcAft>
                <a:spcPts val="600"/>
              </a:spcAft>
              <a:buClrTx/>
              <a:buSzTx/>
              <a:buFontTx/>
              <a:buChar char="-"/>
              <a:tabLst/>
              <a:defRPr/>
            </a:pPr>
            <a:r>
              <a:rPr kumimoji="0" lang="it-IT" sz="1400" b="0" i="0" u="none" strike="noStrike" kern="0" cap="none" spc="0" normalizeH="0" baseline="0" noProof="0" dirty="0">
                <a:ln>
                  <a:noFill/>
                </a:ln>
                <a:solidFill>
                  <a:prstClr val="black"/>
                </a:solidFill>
                <a:effectLst/>
                <a:uLnTx/>
                <a:uFillTx/>
                <a:latin typeface="Helvetica Light" pitchFamily="50" charset="0"/>
              </a:rPr>
              <a:t>Predisposizione del piano di gestione dell’impianto e monitoraggio del funzionamento</a:t>
            </a:r>
          </a:p>
        </p:txBody>
      </p:sp>
      <p:sp>
        <p:nvSpPr>
          <p:cNvPr id="6" name="Rettangolo 5">
            <a:extLst>
              <a:ext uri="{FF2B5EF4-FFF2-40B4-BE49-F238E27FC236}">
                <a16:creationId xmlns:a16="http://schemas.microsoft.com/office/drawing/2014/main" id="{F3F15716-F3E5-C30C-2F96-64054A21074E}"/>
              </a:ext>
            </a:extLst>
          </p:cNvPr>
          <p:cNvSpPr/>
          <p:nvPr/>
        </p:nvSpPr>
        <p:spPr>
          <a:xfrm>
            <a:off x="348438" y="3663462"/>
            <a:ext cx="11483678" cy="1056700"/>
          </a:xfrm>
          <a:prstGeom prst="rect">
            <a:avLst/>
          </a:prstGeom>
          <a:ln w="25400">
            <a:solidFill>
              <a:srgbClr val="00B050"/>
            </a:solidFill>
          </a:ln>
        </p:spPr>
        <p:txBody>
          <a:bodyPr wrap="square">
            <a:spAutoFit/>
          </a:bodyPr>
          <a:lstStyle/>
          <a:p>
            <a:pPr algn="just" defTabSz="457200">
              <a:spcAft>
                <a:spcPts val="400"/>
              </a:spcAft>
            </a:pPr>
            <a:r>
              <a:rPr lang="it-IT" sz="1400" b="1" kern="0" dirty="0" err="1">
                <a:solidFill>
                  <a:prstClr val="black"/>
                </a:solidFill>
                <a:latin typeface="Helvetica Light" pitchFamily="50" charset="0"/>
                <a:cs typeface="Helvetica" panose="020B0604020202020204" pitchFamily="34" charset="0"/>
              </a:rPr>
              <a:t>Macroazione</a:t>
            </a:r>
            <a:r>
              <a:rPr lang="it-IT" sz="1400" b="1" kern="0" dirty="0">
                <a:solidFill>
                  <a:prstClr val="black"/>
                </a:solidFill>
                <a:latin typeface="Helvetica Light" pitchFamily="50" charset="0"/>
                <a:cs typeface="Helvetica" panose="020B0604020202020204" pitchFamily="34" charset="0"/>
              </a:rPr>
              <a:t> D</a:t>
            </a:r>
          </a:p>
          <a:p>
            <a:pPr algn="just" defTabSz="457200">
              <a:spcAft>
                <a:spcPts val="400"/>
              </a:spcAft>
            </a:pPr>
            <a:r>
              <a:rPr lang="it-IT" sz="1400" b="1" u="sng" dirty="0">
                <a:solidFill>
                  <a:prstClr val="black"/>
                </a:solidFill>
                <a:latin typeface="Helvetica Light" pitchFamily="50" charset="0"/>
                <a:ea typeface="Calibri" panose="020F0502020204030204" pitchFamily="34" charset="0"/>
                <a:cs typeface="Helvetica" panose="020B0604020202020204" pitchFamily="34" charset="0"/>
              </a:rPr>
              <a:t>Obiettivo:</a:t>
            </a:r>
            <a:r>
              <a:rPr lang="it-IT" sz="1400" b="1" dirty="0">
                <a:solidFill>
                  <a:prstClr val="black"/>
                </a:solidFill>
                <a:latin typeface="Helvetica Light" pitchFamily="50" charset="0"/>
                <a:ea typeface="Calibri" panose="020F0502020204030204" pitchFamily="34" charset="0"/>
                <a:cs typeface="Helvetica" panose="020B0604020202020204" pitchFamily="34" charset="0"/>
              </a:rPr>
              <a:t> </a:t>
            </a:r>
            <a:r>
              <a:rPr lang="it-IT" sz="1400" b="1" i="1" dirty="0">
                <a:solidFill>
                  <a:prstClr val="black"/>
                </a:solidFill>
                <a:latin typeface="Helvetica Light" pitchFamily="50" charset="0"/>
              </a:rPr>
              <a:t>Tutelare le aree protette e </a:t>
            </a:r>
            <a:r>
              <a:rPr lang="it-IT" sz="1400" b="1" i="1" u="sng" dirty="0">
                <a:solidFill>
                  <a:prstClr val="black"/>
                </a:solidFill>
                <a:latin typeface="Helvetica Light" pitchFamily="50" charset="0"/>
              </a:rPr>
              <a:t>sviluppare forme di utilizzo sostenibile delle acque</a:t>
            </a:r>
          </a:p>
          <a:p>
            <a:pPr marL="285750" indent="-285750" algn="just" defTabSz="457200">
              <a:buFontTx/>
              <a:buChar char="-"/>
            </a:pPr>
            <a:r>
              <a:rPr lang="it-IT" sz="1400" dirty="0">
                <a:solidFill>
                  <a:prstClr val="black"/>
                </a:solidFill>
                <a:latin typeface="Helvetica Light" pitchFamily="50" charset="0"/>
                <a:ea typeface="Calibri" panose="020F0502020204030204" pitchFamily="34" charset="0"/>
                <a:cs typeface="Helvetica" panose="020B0604020202020204" pitchFamily="34" charset="0"/>
              </a:rPr>
              <a:t>Sviluppo navigazione elettrica. Redazione del piano di gestione della ZSC “</a:t>
            </a:r>
            <a:r>
              <a:rPr lang="it-IT" sz="1400" dirty="0" err="1">
                <a:solidFill>
                  <a:prstClr val="black"/>
                </a:solidFill>
                <a:latin typeface="Helvetica Light" pitchFamily="50" charset="0"/>
                <a:ea typeface="Calibri" panose="020F0502020204030204" pitchFamily="34" charset="0"/>
                <a:cs typeface="Helvetica" panose="020B0604020202020204" pitchFamily="34" charset="0"/>
              </a:rPr>
              <a:t>Alnete</a:t>
            </a:r>
            <a:r>
              <a:rPr lang="it-IT" sz="1400" dirty="0">
                <a:solidFill>
                  <a:prstClr val="black"/>
                </a:solidFill>
                <a:latin typeface="Helvetica Light" pitchFamily="50" charset="0"/>
                <a:ea typeface="Calibri" panose="020F0502020204030204" pitchFamily="34" charset="0"/>
                <a:cs typeface="Helvetica" panose="020B0604020202020204" pitchFamily="34" charset="0"/>
              </a:rPr>
              <a:t> del Lago di Varese” e della ZPS “Lago di Varese”</a:t>
            </a:r>
          </a:p>
          <a:p>
            <a:pPr marL="285750" indent="-285750" algn="just" defTabSz="457200">
              <a:buFontTx/>
              <a:buChar char="-"/>
            </a:pPr>
            <a:r>
              <a:rPr lang="it-IT" sz="1400" dirty="0">
                <a:solidFill>
                  <a:prstClr val="black"/>
                </a:solidFill>
                <a:latin typeface="Helvetica Light" pitchFamily="50" charset="0"/>
                <a:ea typeface="Calibri" panose="020F0502020204030204" pitchFamily="34" charset="0"/>
                <a:cs typeface="Helvetica" panose="020B0604020202020204" pitchFamily="34" charset="0"/>
              </a:rPr>
              <a:t>Piano di gestione fauna ittica</a:t>
            </a:r>
          </a:p>
        </p:txBody>
      </p:sp>
      <p:sp>
        <p:nvSpPr>
          <p:cNvPr id="10" name="Rettangolo 9">
            <a:extLst>
              <a:ext uri="{FF2B5EF4-FFF2-40B4-BE49-F238E27FC236}">
                <a16:creationId xmlns:a16="http://schemas.microsoft.com/office/drawing/2014/main" id="{85D88620-A5B1-CBC4-6550-DC5E94E6EF66}"/>
              </a:ext>
            </a:extLst>
          </p:cNvPr>
          <p:cNvSpPr/>
          <p:nvPr/>
        </p:nvSpPr>
        <p:spPr>
          <a:xfrm>
            <a:off x="348438" y="4746139"/>
            <a:ext cx="11506140" cy="849976"/>
          </a:xfrm>
          <a:prstGeom prst="rect">
            <a:avLst/>
          </a:prstGeom>
          <a:ln w="25400">
            <a:solidFill>
              <a:srgbClr val="C0504D">
                <a:lumMod val="60000"/>
                <a:lumOff val="40000"/>
              </a:srgbClr>
            </a:solidFill>
          </a:ln>
        </p:spPr>
        <p:txBody>
          <a:bodyPr wrap="square" lIns="91440" tIns="45720" rIns="91440" bIns="45720" anchor="t">
            <a:spAutoFit/>
          </a:bodyPr>
          <a:lstStyle/>
          <a:p>
            <a:pPr lvl="0" algn="just" defTabSz="457200">
              <a:spcAft>
                <a:spcPts val="400"/>
              </a:spcAft>
              <a:defRPr/>
            </a:pPr>
            <a:r>
              <a:rPr lang="it-IT" sz="1400" b="1" kern="0" dirty="0" err="1">
                <a:solidFill>
                  <a:prstClr val="black"/>
                </a:solidFill>
                <a:latin typeface="Helvetica Light" pitchFamily="50" charset="0"/>
                <a:cs typeface="Helvetica" panose="020B0604020202020204" pitchFamily="34" charset="0"/>
              </a:rPr>
              <a:t>Macroazione</a:t>
            </a:r>
            <a:r>
              <a:rPr lang="it-IT" sz="1400" b="1" kern="0" dirty="0">
                <a:solidFill>
                  <a:prstClr val="black"/>
                </a:solidFill>
                <a:latin typeface="Helvetica Light" pitchFamily="50" charset="0"/>
                <a:cs typeface="Helvetica" panose="020B0604020202020204" pitchFamily="34" charset="0"/>
              </a:rPr>
              <a:t> E</a:t>
            </a:r>
          </a:p>
          <a:p>
            <a:pPr lvl="0" algn="just" defTabSz="457200">
              <a:spcAft>
                <a:spcPts val="400"/>
              </a:spcAft>
              <a:defRPr/>
            </a:pPr>
            <a:r>
              <a:rPr kumimoji="0" lang="it-IT" sz="1400" b="1" i="0" u="sng" strike="noStrike" kern="0" cap="none" spc="0" normalizeH="0" baseline="0" noProof="0" dirty="0">
                <a:ln>
                  <a:noFill/>
                </a:ln>
                <a:solidFill>
                  <a:prstClr val="black"/>
                </a:solidFill>
                <a:effectLst/>
                <a:uLnTx/>
                <a:uFillTx/>
                <a:latin typeface="Helvetica Light" pitchFamily="50" charset="0"/>
              </a:rPr>
              <a:t>Obiettivo:</a:t>
            </a:r>
            <a:r>
              <a:rPr kumimoji="0" lang="it-IT" sz="1400" b="1" i="0" u="none" strike="noStrike" kern="0" cap="none" spc="0" normalizeH="0" baseline="0" noProof="0" dirty="0">
                <a:ln>
                  <a:noFill/>
                </a:ln>
                <a:solidFill>
                  <a:prstClr val="black"/>
                </a:solidFill>
                <a:effectLst/>
                <a:uLnTx/>
                <a:uFillTx/>
                <a:latin typeface="Helvetica Light" pitchFamily="50" charset="0"/>
              </a:rPr>
              <a:t> </a:t>
            </a:r>
            <a:r>
              <a:rPr kumimoji="0" lang="it-IT" sz="1400" b="1" i="1" u="none" strike="noStrike" kern="0" cap="none" spc="0" normalizeH="0" baseline="0" noProof="0" dirty="0">
                <a:ln>
                  <a:noFill/>
                </a:ln>
                <a:solidFill>
                  <a:prstClr val="black"/>
                </a:solidFill>
                <a:effectLst/>
                <a:uLnTx/>
                <a:uFillTx/>
                <a:latin typeface="Helvetica Light" pitchFamily="50" charset="0"/>
              </a:rPr>
              <a:t>Aumentare la consapevolezza dei cittadini sulle azioni intraprese e sensibilizzarli sulle tematiche ambientali</a:t>
            </a:r>
          </a:p>
          <a:p>
            <a:pPr marL="285750" marR="0" lvl="0" indent="-285750" algn="just" defTabSz="457200" eaLnBrk="1" fontAlgn="auto" latinLnBrk="0" hangingPunct="1">
              <a:lnSpc>
                <a:spcPct val="115000"/>
              </a:lnSpc>
              <a:spcBef>
                <a:spcPts val="0"/>
              </a:spcBef>
              <a:spcAft>
                <a:spcPts val="0"/>
              </a:spcAft>
              <a:buClrTx/>
              <a:buSzTx/>
              <a:buFontTx/>
              <a:buChar char="-"/>
              <a:tabLst/>
              <a:defRPr/>
            </a:pPr>
            <a:r>
              <a:rPr kumimoji="0" lang="it-IT" sz="1400" b="0" i="0" u="none" strike="noStrike" kern="0" cap="none" spc="0" normalizeH="0" baseline="0" noProof="0" dirty="0">
                <a:ln>
                  <a:noFill/>
                </a:ln>
                <a:solidFill>
                  <a:prstClr val="black"/>
                </a:solidFill>
                <a:effectLst/>
                <a:uLnTx/>
                <a:uFillTx/>
                <a:latin typeface="Helvetica Light" pitchFamily="50" charset="0"/>
              </a:rPr>
              <a:t>Predisposizione di un sito web relativo all’AQST, organizzazione di incontri tematici sul territorio e </a:t>
            </a:r>
            <a:r>
              <a:rPr kumimoji="0" lang="it-IT" sz="1400" b="0" i="0" u="none" strike="noStrike" kern="0" cap="none" spc="0" normalizeH="0" baseline="0" noProof="0" dirty="0">
                <a:ln>
                  <a:noFill/>
                </a:ln>
                <a:solidFill>
                  <a:prstClr val="black"/>
                </a:solidFill>
                <a:effectLst/>
                <a:uLnTx/>
                <a:uFillTx/>
                <a:latin typeface="Helvetica Light"/>
              </a:rPr>
              <a:t>corsi di formazione</a:t>
            </a:r>
            <a:endParaRPr kumimoji="0" lang="it-IT" sz="1400" b="0" u="none" strike="noStrike" kern="0" cap="none" spc="0" normalizeH="0" baseline="0" noProof="0" dirty="0">
              <a:ln>
                <a:noFill/>
              </a:ln>
              <a:solidFill>
                <a:srgbClr val="FF0000"/>
              </a:solidFill>
              <a:effectLst/>
              <a:uLnTx/>
              <a:uFillTx/>
              <a:latin typeface="Helvetica Light"/>
            </a:endParaRPr>
          </a:p>
        </p:txBody>
      </p:sp>
      <p:sp>
        <p:nvSpPr>
          <p:cNvPr id="11" name="Rettangolo 10">
            <a:extLst>
              <a:ext uri="{FF2B5EF4-FFF2-40B4-BE49-F238E27FC236}">
                <a16:creationId xmlns:a16="http://schemas.microsoft.com/office/drawing/2014/main" id="{FC5698A1-0FF2-ADB8-F825-43E2525A9D3B}"/>
              </a:ext>
            </a:extLst>
          </p:cNvPr>
          <p:cNvSpPr/>
          <p:nvPr/>
        </p:nvSpPr>
        <p:spPr>
          <a:xfrm>
            <a:off x="348438" y="5643393"/>
            <a:ext cx="11483678" cy="849976"/>
          </a:xfrm>
          <a:prstGeom prst="rect">
            <a:avLst/>
          </a:prstGeom>
          <a:ln w="25400">
            <a:solidFill>
              <a:sysClr val="window" lastClr="FFFFFF">
                <a:lumMod val="65000"/>
              </a:sysClr>
            </a:solidFill>
          </a:ln>
        </p:spPr>
        <p:txBody>
          <a:bodyPr wrap="square">
            <a:spAutoFit/>
          </a:bodyPr>
          <a:lstStyle/>
          <a:p>
            <a:pPr lvl="0" algn="just" defTabSz="457200">
              <a:spcAft>
                <a:spcPts val="400"/>
              </a:spcAft>
              <a:defRPr/>
            </a:pPr>
            <a:r>
              <a:rPr lang="it-IT" sz="1400" b="1" kern="0" dirty="0" err="1">
                <a:solidFill>
                  <a:prstClr val="black"/>
                </a:solidFill>
                <a:latin typeface="Helvetica Light" pitchFamily="50" charset="0"/>
                <a:cs typeface="Helvetica" panose="020B0604020202020204" pitchFamily="34" charset="0"/>
              </a:rPr>
              <a:t>Macroazione</a:t>
            </a:r>
            <a:r>
              <a:rPr lang="it-IT" sz="1400" b="1" kern="0" dirty="0">
                <a:solidFill>
                  <a:prstClr val="black"/>
                </a:solidFill>
                <a:latin typeface="Helvetica Light" pitchFamily="50" charset="0"/>
                <a:cs typeface="Helvetica" panose="020B0604020202020204" pitchFamily="34" charset="0"/>
              </a:rPr>
              <a:t> F</a:t>
            </a:r>
          </a:p>
          <a:p>
            <a:pPr lvl="0" algn="just" defTabSz="457200">
              <a:spcAft>
                <a:spcPts val="400"/>
              </a:spcAft>
              <a:defRPr/>
            </a:pPr>
            <a:r>
              <a:rPr kumimoji="0" lang="it-IT" sz="1400" b="1" i="0" u="sng" strike="noStrike" kern="0" cap="none" spc="0" normalizeH="0" baseline="0" noProof="0" dirty="0">
                <a:ln>
                  <a:noFill/>
                </a:ln>
                <a:solidFill>
                  <a:prstClr val="black"/>
                </a:solidFill>
                <a:effectLst/>
                <a:uLnTx/>
                <a:uFillTx/>
                <a:latin typeface="Helvetica Light" pitchFamily="50" charset="0"/>
              </a:rPr>
              <a:t>Obiettivo:</a:t>
            </a:r>
            <a:r>
              <a:rPr kumimoji="0" lang="it-IT" sz="1400" b="1" i="0" u="none" strike="noStrike" kern="0" cap="none" spc="0" normalizeH="0" baseline="0" noProof="0" dirty="0">
                <a:ln>
                  <a:noFill/>
                </a:ln>
                <a:solidFill>
                  <a:prstClr val="black"/>
                </a:solidFill>
                <a:effectLst/>
                <a:uLnTx/>
                <a:uFillTx/>
                <a:latin typeface="Helvetica Light" pitchFamily="50" charset="0"/>
              </a:rPr>
              <a:t> </a:t>
            </a:r>
            <a:r>
              <a:rPr kumimoji="0" lang="it-IT" sz="1400" b="1" i="1" u="none" strike="noStrike" kern="0" cap="none" spc="0" normalizeH="0" baseline="0" noProof="0" dirty="0">
                <a:ln>
                  <a:noFill/>
                </a:ln>
                <a:solidFill>
                  <a:prstClr val="black"/>
                </a:solidFill>
                <a:effectLst/>
                <a:uLnTx/>
                <a:uFillTx/>
                <a:latin typeface="Helvetica Light" pitchFamily="50" charset="0"/>
              </a:rPr>
              <a:t>Promuovere la </a:t>
            </a:r>
            <a:r>
              <a:rPr kumimoji="0" lang="it-IT" sz="1400" b="1" i="1" u="sng" strike="noStrike" kern="0" cap="none" spc="0" normalizeH="0" baseline="0" noProof="0" dirty="0">
                <a:ln>
                  <a:noFill/>
                </a:ln>
                <a:solidFill>
                  <a:prstClr val="black"/>
                </a:solidFill>
                <a:effectLst/>
                <a:uLnTx/>
                <a:uFillTx/>
                <a:latin typeface="Helvetica Light" pitchFamily="50" charset="0"/>
              </a:rPr>
              <a:t>fruibilità sostenibile del lago</a:t>
            </a:r>
            <a:r>
              <a:rPr kumimoji="0" lang="it-IT" sz="1400" b="1" i="1" u="none" strike="noStrike" kern="0" cap="none" spc="0" normalizeH="0" baseline="0" noProof="0" dirty="0">
                <a:ln>
                  <a:noFill/>
                </a:ln>
                <a:solidFill>
                  <a:prstClr val="black"/>
                </a:solidFill>
                <a:effectLst/>
                <a:uLnTx/>
                <a:uFillTx/>
                <a:latin typeface="Helvetica Light" pitchFamily="50" charset="0"/>
              </a:rPr>
              <a:t> valorizzando la pista ciclabile circumlacuale</a:t>
            </a:r>
          </a:p>
          <a:p>
            <a:pPr marL="285750" marR="0" lvl="0" indent="-285750" algn="just" defTabSz="457200" eaLnBrk="1" fontAlgn="auto" latinLnBrk="0" hangingPunct="1">
              <a:lnSpc>
                <a:spcPct val="115000"/>
              </a:lnSpc>
              <a:spcBef>
                <a:spcPts val="0"/>
              </a:spcBef>
              <a:spcAft>
                <a:spcPts val="0"/>
              </a:spcAft>
              <a:buClrTx/>
              <a:buSzTx/>
              <a:buFontTx/>
              <a:buChar char="-"/>
              <a:tabLst/>
              <a:defRPr/>
            </a:pPr>
            <a:r>
              <a:rPr kumimoji="0" lang="it-IT" sz="1400" b="0" i="0" u="none" strike="noStrike" kern="0" cap="none" spc="0" normalizeH="0" baseline="0" noProof="0" dirty="0">
                <a:ln>
                  <a:noFill/>
                </a:ln>
                <a:solidFill>
                  <a:prstClr val="black"/>
                </a:solidFill>
                <a:effectLst/>
                <a:uLnTx/>
                <a:uFillTx/>
                <a:latin typeface="Helvetica Light" pitchFamily="50" charset="0"/>
              </a:rPr>
              <a:t>Redazione di uno studio/progetto di inquadramento territoriale/paesaggistico e effettuazione interventi e lavori</a:t>
            </a:r>
          </a:p>
        </p:txBody>
      </p:sp>
    </p:spTree>
    <p:extLst>
      <p:ext uri="{BB962C8B-B14F-4D97-AF65-F5344CB8AC3E}">
        <p14:creationId xmlns:p14="http://schemas.microsoft.com/office/powerpoint/2010/main" val="21019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6"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6497918-5FFC-4443-A89F-12BFADC1D3AF}"/>
              </a:ext>
            </a:extLst>
          </p:cNvPr>
          <p:cNvSpPr txBox="1">
            <a:spLocks/>
          </p:cNvSpPr>
          <p:nvPr/>
        </p:nvSpPr>
        <p:spPr>
          <a:xfrm>
            <a:off x="2209800" y="171865"/>
            <a:ext cx="7772400" cy="75308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007239"/>
                </a:solidFill>
                <a:latin typeface="Helvetica"/>
                <a:ea typeface="+mj-ea"/>
                <a:cs typeface="Helvetica"/>
              </a:defRPr>
            </a:lvl1pPr>
          </a:lstStyle>
          <a:p>
            <a:pPr algn="ctr"/>
            <a:r>
              <a:rPr lang="it-IT" dirty="0"/>
              <a:t>L’AQST e lo sviluppo sostenibile</a:t>
            </a:r>
          </a:p>
        </p:txBody>
      </p:sp>
      <p:pic>
        <p:nvPicPr>
          <p:cNvPr id="6" name="Immagine 5">
            <a:extLst>
              <a:ext uri="{FF2B5EF4-FFF2-40B4-BE49-F238E27FC236}">
                <a16:creationId xmlns:a16="http://schemas.microsoft.com/office/drawing/2014/main" id="{858A6E3C-B457-4D20-A340-612644671CDD}"/>
              </a:ext>
            </a:extLst>
          </p:cNvPr>
          <p:cNvPicPr>
            <a:picLocks noChangeAspect="1"/>
          </p:cNvPicPr>
          <p:nvPr/>
        </p:nvPicPr>
        <p:blipFill>
          <a:blip r:embed="rId2"/>
          <a:stretch>
            <a:fillRect/>
          </a:stretch>
        </p:blipFill>
        <p:spPr>
          <a:xfrm>
            <a:off x="745733" y="1184564"/>
            <a:ext cx="853307" cy="863082"/>
          </a:xfrm>
          <a:prstGeom prst="rect">
            <a:avLst/>
          </a:prstGeom>
        </p:spPr>
      </p:pic>
      <p:sp>
        <p:nvSpPr>
          <p:cNvPr id="8" name="CasellaDiTesto 7">
            <a:extLst>
              <a:ext uri="{FF2B5EF4-FFF2-40B4-BE49-F238E27FC236}">
                <a16:creationId xmlns:a16="http://schemas.microsoft.com/office/drawing/2014/main" id="{9564012C-4259-4E80-96CD-659EBE516D19}"/>
              </a:ext>
            </a:extLst>
          </p:cNvPr>
          <p:cNvSpPr txBox="1"/>
          <p:nvPr/>
        </p:nvSpPr>
        <p:spPr>
          <a:xfrm>
            <a:off x="857728" y="815231"/>
            <a:ext cx="4572000" cy="369332"/>
          </a:xfrm>
          <a:prstGeom prst="rect">
            <a:avLst/>
          </a:prstGeom>
          <a:noFill/>
        </p:spPr>
        <p:txBody>
          <a:bodyPr wrap="square">
            <a:spAutoFit/>
          </a:bodyPr>
          <a:lstStyle/>
          <a:p>
            <a:r>
              <a:rPr lang="it-IT" b="1" dirty="0">
                <a:latin typeface="Helvetica Light" pitchFamily="50" charset="0"/>
              </a:rPr>
              <a:t>Agenda ONU 2030</a:t>
            </a:r>
            <a:endParaRPr lang="it-IT" b="1" dirty="0"/>
          </a:p>
        </p:txBody>
      </p:sp>
      <p:sp>
        <p:nvSpPr>
          <p:cNvPr id="10" name="CasellaDiTesto 9">
            <a:extLst>
              <a:ext uri="{FF2B5EF4-FFF2-40B4-BE49-F238E27FC236}">
                <a16:creationId xmlns:a16="http://schemas.microsoft.com/office/drawing/2014/main" id="{C43EC1AD-642D-48B9-B2D8-9F9026FA32BF}"/>
              </a:ext>
            </a:extLst>
          </p:cNvPr>
          <p:cNvSpPr txBox="1"/>
          <p:nvPr/>
        </p:nvSpPr>
        <p:spPr>
          <a:xfrm>
            <a:off x="1596200" y="1122217"/>
            <a:ext cx="9938460" cy="1384995"/>
          </a:xfrm>
          <a:prstGeom prst="rect">
            <a:avLst/>
          </a:prstGeom>
          <a:noFill/>
        </p:spPr>
        <p:txBody>
          <a:bodyPr wrap="square">
            <a:spAutoFit/>
          </a:bodyPr>
          <a:lstStyle/>
          <a:p>
            <a:pPr algn="just"/>
            <a:r>
              <a:rPr lang="it-IT" sz="1200" dirty="0">
                <a:latin typeface="Helvetica" panose="020B0604020202030204" pitchFamily="34" charset="0"/>
              </a:rPr>
              <a:t>6.3 Entro il 2030, </a:t>
            </a:r>
            <a:r>
              <a:rPr lang="it-IT" sz="1200" b="1" u="sng" dirty="0">
                <a:latin typeface="Helvetica" panose="020B0604020202030204" pitchFamily="34" charset="0"/>
              </a:rPr>
              <a:t>migliorare la qualità dell'acqua </a:t>
            </a:r>
            <a:r>
              <a:rPr lang="it-IT" sz="1200" dirty="0">
                <a:latin typeface="Helvetica" panose="020B0604020202030204" pitchFamily="34" charset="0"/>
              </a:rPr>
              <a:t>riducendo l'inquinamento, eliminando le pratiche di scarico non controllato e riducendo al minimo il rilascio di sostanze chimiche e materiali pericolosi, dimezzare la percentuale di acque reflue non trattate e aumentare sostanzialmente il riciclaggio e il riutilizzo sicuro a livello globale</a:t>
            </a:r>
          </a:p>
          <a:p>
            <a:pPr algn="just"/>
            <a:r>
              <a:rPr lang="it-IT" sz="1200" dirty="0">
                <a:latin typeface="Helvetica" panose="020B0604020202030204" pitchFamily="34" charset="0"/>
              </a:rPr>
              <a:t>6.5 Entro il 2030, attuare </a:t>
            </a:r>
            <a:r>
              <a:rPr lang="it-IT" sz="1200" b="1" u="sng" dirty="0">
                <a:latin typeface="Helvetica" panose="020B0604020202030204" pitchFamily="34" charset="0"/>
              </a:rPr>
              <a:t>la gestione integrata delle risorse idriche</a:t>
            </a:r>
            <a:r>
              <a:rPr lang="it-IT" sz="1200" dirty="0">
                <a:latin typeface="Helvetica" panose="020B0604020202030204" pitchFamily="34" charset="0"/>
              </a:rPr>
              <a:t> a tutti i livelli, anche attraverso la cooperazione transfrontaliera a seconda dei casi</a:t>
            </a:r>
          </a:p>
          <a:p>
            <a:pPr algn="just"/>
            <a:r>
              <a:rPr lang="it-IT" sz="1200" dirty="0">
                <a:latin typeface="Helvetica" panose="020B0604020202030204" pitchFamily="34" charset="0"/>
              </a:rPr>
              <a:t>6.6 Entro il 2020, </a:t>
            </a:r>
            <a:r>
              <a:rPr lang="it-IT" sz="1200" b="1" u="sng" dirty="0">
                <a:latin typeface="Helvetica" panose="020B0604020202030204" pitchFamily="34" charset="0"/>
              </a:rPr>
              <a:t>proteggere e ripristinare gli ecosistemi legati all'acqua</a:t>
            </a:r>
            <a:r>
              <a:rPr lang="it-IT" sz="1200" dirty="0">
                <a:latin typeface="Helvetica" panose="020B0604020202030204" pitchFamily="34" charset="0"/>
              </a:rPr>
              <a:t>, tra cui montagne, foreste, zone umide, fiumi, falde acquifere e laghi</a:t>
            </a:r>
          </a:p>
          <a:p>
            <a:pPr algn="just"/>
            <a:r>
              <a:rPr lang="it-IT" sz="1200" dirty="0">
                <a:latin typeface="Helvetica" panose="020B0604020202030204" pitchFamily="34" charset="0"/>
              </a:rPr>
              <a:t>6.b Sostenere e rafforzare la partecipazione delle comunità locali nel miglioramento della gestione idrica e fognaria</a:t>
            </a:r>
          </a:p>
        </p:txBody>
      </p:sp>
      <p:pic>
        <p:nvPicPr>
          <p:cNvPr id="12" name="Immagine 11">
            <a:extLst>
              <a:ext uri="{FF2B5EF4-FFF2-40B4-BE49-F238E27FC236}">
                <a16:creationId xmlns:a16="http://schemas.microsoft.com/office/drawing/2014/main" id="{A5878C5E-15B7-46F9-A0F5-2D452D5A2955}"/>
              </a:ext>
            </a:extLst>
          </p:cNvPr>
          <p:cNvPicPr>
            <a:picLocks noChangeAspect="1"/>
          </p:cNvPicPr>
          <p:nvPr/>
        </p:nvPicPr>
        <p:blipFill>
          <a:blip r:embed="rId3"/>
          <a:stretch>
            <a:fillRect/>
          </a:stretch>
        </p:blipFill>
        <p:spPr>
          <a:xfrm>
            <a:off x="757473" y="2096969"/>
            <a:ext cx="841566" cy="827313"/>
          </a:xfrm>
          <a:prstGeom prst="rect">
            <a:avLst/>
          </a:prstGeom>
        </p:spPr>
      </p:pic>
      <p:sp>
        <p:nvSpPr>
          <p:cNvPr id="14" name="CasellaDiTesto 13">
            <a:extLst>
              <a:ext uri="{FF2B5EF4-FFF2-40B4-BE49-F238E27FC236}">
                <a16:creationId xmlns:a16="http://schemas.microsoft.com/office/drawing/2014/main" id="{CCC6F01F-F03A-45FD-B61D-83CADEB4D92C}"/>
              </a:ext>
            </a:extLst>
          </p:cNvPr>
          <p:cNvSpPr txBox="1"/>
          <p:nvPr/>
        </p:nvSpPr>
        <p:spPr>
          <a:xfrm>
            <a:off x="1616982" y="2631597"/>
            <a:ext cx="9917678" cy="646331"/>
          </a:xfrm>
          <a:prstGeom prst="rect">
            <a:avLst/>
          </a:prstGeom>
          <a:noFill/>
        </p:spPr>
        <p:txBody>
          <a:bodyPr wrap="square">
            <a:spAutoFit/>
          </a:bodyPr>
          <a:lstStyle/>
          <a:p>
            <a:pPr algn="just"/>
            <a:r>
              <a:rPr lang="it-IT" sz="1200" dirty="0">
                <a:latin typeface="Helvetica" panose="020B0604020202030204" pitchFamily="34" charset="0"/>
              </a:rPr>
              <a:t>11.4 Rafforzare gli impegni per </a:t>
            </a:r>
            <a:r>
              <a:rPr lang="it-IT" sz="1200" b="1" u="sng" dirty="0">
                <a:latin typeface="Helvetica" panose="020B0604020202030204" pitchFamily="34" charset="0"/>
              </a:rPr>
              <a:t>proteggere e salvaguardare il patrimonio culturale e naturale</a:t>
            </a:r>
            <a:r>
              <a:rPr lang="it-IT" sz="1200" dirty="0">
                <a:latin typeface="Helvetica" panose="020B0604020202030204" pitchFamily="34" charset="0"/>
              </a:rPr>
              <a:t> del mondo</a:t>
            </a:r>
          </a:p>
          <a:p>
            <a:pPr algn="just"/>
            <a:r>
              <a:rPr lang="it-IT" sz="1200" dirty="0">
                <a:latin typeface="Helvetica" panose="020B0604020202030204" pitchFamily="34" charset="0"/>
              </a:rPr>
              <a:t>11.a Sostenere rapporti economici, sociali e ambientali positivi tra le zone urbane, periurbane e rurali, rafforzando la pianificazione dello sviluppo nazionale e regionale</a:t>
            </a:r>
          </a:p>
        </p:txBody>
      </p:sp>
      <p:pic>
        <p:nvPicPr>
          <p:cNvPr id="16" name="Immagine 15">
            <a:extLst>
              <a:ext uri="{FF2B5EF4-FFF2-40B4-BE49-F238E27FC236}">
                <a16:creationId xmlns:a16="http://schemas.microsoft.com/office/drawing/2014/main" id="{86BB6284-CECA-46D9-95B6-0A8527E5F114}"/>
              </a:ext>
            </a:extLst>
          </p:cNvPr>
          <p:cNvPicPr>
            <a:picLocks noChangeAspect="1"/>
          </p:cNvPicPr>
          <p:nvPr/>
        </p:nvPicPr>
        <p:blipFill>
          <a:blip r:embed="rId4"/>
          <a:stretch>
            <a:fillRect/>
          </a:stretch>
        </p:blipFill>
        <p:spPr>
          <a:xfrm>
            <a:off x="775415" y="3883624"/>
            <a:ext cx="841566" cy="833286"/>
          </a:xfrm>
          <a:prstGeom prst="rect">
            <a:avLst/>
          </a:prstGeom>
        </p:spPr>
      </p:pic>
      <p:pic>
        <p:nvPicPr>
          <p:cNvPr id="18" name="Immagine 17">
            <a:extLst>
              <a:ext uri="{FF2B5EF4-FFF2-40B4-BE49-F238E27FC236}">
                <a16:creationId xmlns:a16="http://schemas.microsoft.com/office/drawing/2014/main" id="{3851DD56-88E7-499A-9873-14A699727D92}"/>
              </a:ext>
            </a:extLst>
          </p:cNvPr>
          <p:cNvPicPr>
            <a:picLocks noChangeAspect="1"/>
          </p:cNvPicPr>
          <p:nvPr/>
        </p:nvPicPr>
        <p:blipFill>
          <a:blip r:embed="rId5"/>
          <a:stretch>
            <a:fillRect/>
          </a:stretch>
        </p:blipFill>
        <p:spPr>
          <a:xfrm>
            <a:off x="785806" y="4783726"/>
            <a:ext cx="831176" cy="831176"/>
          </a:xfrm>
          <a:prstGeom prst="rect">
            <a:avLst/>
          </a:prstGeom>
        </p:spPr>
      </p:pic>
      <p:pic>
        <p:nvPicPr>
          <p:cNvPr id="20" name="Immagine 19">
            <a:extLst>
              <a:ext uri="{FF2B5EF4-FFF2-40B4-BE49-F238E27FC236}">
                <a16:creationId xmlns:a16="http://schemas.microsoft.com/office/drawing/2014/main" id="{FBDD81B5-F05C-4ACA-86FA-151968F957B0}"/>
              </a:ext>
            </a:extLst>
          </p:cNvPr>
          <p:cNvPicPr>
            <a:picLocks noChangeAspect="1"/>
          </p:cNvPicPr>
          <p:nvPr/>
        </p:nvPicPr>
        <p:blipFill>
          <a:blip r:embed="rId6"/>
          <a:stretch>
            <a:fillRect/>
          </a:stretch>
        </p:blipFill>
        <p:spPr>
          <a:xfrm>
            <a:off x="802786" y="5686410"/>
            <a:ext cx="793415" cy="785609"/>
          </a:xfrm>
          <a:prstGeom prst="rect">
            <a:avLst/>
          </a:prstGeom>
        </p:spPr>
      </p:pic>
      <p:sp>
        <p:nvSpPr>
          <p:cNvPr id="22" name="CasellaDiTesto 21">
            <a:extLst>
              <a:ext uri="{FF2B5EF4-FFF2-40B4-BE49-F238E27FC236}">
                <a16:creationId xmlns:a16="http://schemas.microsoft.com/office/drawing/2014/main" id="{2C92153C-7306-4B62-A1B2-607CF99A37BB}"/>
              </a:ext>
            </a:extLst>
          </p:cNvPr>
          <p:cNvSpPr txBox="1"/>
          <p:nvPr/>
        </p:nvSpPr>
        <p:spPr>
          <a:xfrm>
            <a:off x="1636173" y="5254717"/>
            <a:ext cx="9889621" cy="461665"/>
          </a:xfrm>
          <a:prstGeom prst="rect">
            <a:avLst/>
          </a:prstGeom>
          <a:noFill/>
        </p:spPr>
        <p:txBody>
          <a:bodyPr wrap="square">
            <a:spAutoFit/>
          </a:bodyPr>
          <a:lstStyle/>
          <a:p>
            <a:pPr algn="just"/>
            <a:r>
              <a:rPr lang="it-IT" sz="1200" dirty="0">
                <a:latin typeface="Helvetica" panose="020B0604020202030204" pitchFamily="34" charset="0"/>
              </a:rPr>
              <a:t>16.6 Sviluppare a tutti i livelli istituzioni efficaci, responsabili e trasparenti</a:t>
            </a:r>
          </a:p>
          <a:p>
            <a:r>
              <a:rPr lang="it-IT" sz="1200" dirty="0">
                <a:latin typeface="Helvetica" panose="020B0604020202030204" pitchFamily="34" charset="0"/>
              </a:rPr>
              <a:t>16.7 </a:t>
            </a:r>
            <a:r>
              <a:rPr lang="it-IT" sz="1200" b="1" u="sng" dirty="0">
                <a:latin typeface="Helvetica" panose="020B0604020202030204" pitchFamily="34" charset="0"/>
              </a:rPr>
              <a:t>Garantire un processo decisionale responsabile</a:t>
            </a:r>
            <a:r>
              <a:rPr lang="it-IT" sz="1200" dirty="0">
                <a:latin typeface="Helvetica" panose="020B0604020202030204" pitchFamily="34" charset="0"/>
              </a:rPr>
              <a:t>, aperto a tutti, partecipativo e rappresentativo a tutti i livelli</a:t>
            </a:r>
          </a:p>
        </p:txBody>
      </p:sp>
      <p:sp>
        <p:nvSpPr>
          <p:cNvPr id="24" name="CasellaDiTesto 23">
            <a:extLst>
              <a:ext uri="{FF2B5EF4-FFF2-40B4-BE49-F238E27FC236}">
                <a16:creationId xmlns:a16="http://schemas.microsoft.com/office/drawing/2014/main" id="{569BA972-86D5-4C20-AC09-EC7EEEB69EC1}"/>
              </a:ext>
            </a:extLst>
          </p:cNvPr>
          <p:cNvSpPr txBox="1"/>
          <p:nvPr/>
        </p:nvSpPr>
        <p:spPr>
          <a:xfrm>
            <a:off x="1636171" y="5845633"/>
            <a:ext cx="9889621" cy="461665"/>
          </a:xfrm>
          <a:prstGeom prst="rect">
            <a:avLst/>
          </a:prstGeom>
          <a:noFill/>
        </p:spPr>
        <p:txBody>
          <a:bodyPr wrap="square">
            <a:spAutoFit/>
          </a:bodyPr>
          <a:lstStyle/>
          <a:p>
            <a:pPr algn="just"/>
            <a:r>
              <a:rPr lang="it-IT" sz="1200" dirty="0">
                <a:latin typeface="Helvetica" panose="020B0604020202030204" pitchFamily="34" charset="0"/>
              </a:rPr>
              <a:t>17.17 </a:t>
            </a:r>
            <a:r>
              <a:rPr lang="it-IT" sz="1200" b="1" u="sng" dirty="0">
                <a:latin typeface="Helvetica" panose="020B0604020202030204" pitchFamily="34" charset="0"/>
              </a:rPr>
              <a:t>Incoraggiare e promuovere partnership efficaci nel settore pubblico, tra pubblico e privato e nella società civile</a:t>
            </a:r>
            <a:r>
              <a:rPr lang="it-IT" sz="1200" dirty="0">
                <a:latin typeface="Helvetica" panose="020B0604020202030204" pitchFamily="34" charset="0"/>
              </a:rPr>
              <a:t> basandosi sull’esperienza delle partnership e sulla loro capacità di trovare risorse.</a:t>
            </a:r>
          </a:p>
        </p:txBody>
      </p:sp>
      <p:pic>
        <p:nvPicPr>
          <p:cNvPr id="26" name="Immagine 25">
            <a:extLst>
              <a:ext uri="{FF2B5EF4-FFF2-40B4-BE49-F238E27FC236}">
                <a16:creationId xmlns:a16="http://schemas.microsoft.com/office/drawing/2014/main" id="{021A37AA-DEC5-4CCC-AB58-429B94CAE639}"/>
              </a:ext>
            </a:extLst>
          </p:cNvPr>
          <p:cNvPicPr>
            <a:picLocks noChangeAspect="1"/>
          </p:cNvPicPr>
          <p:nvPr/>
        </p:nvPicPr>
        <p:blipFill>
          <a:blip r:embed="rId7"/>
          <a:stretch>
            <a:fillRect/>
          </a:stretch>
        </p:blipFill>
        <p:spPr>
          <a:xfrm>
            <a:off x="745732" y="2968721"/>
            <a:ext cx="862384" cy="863082"/>
          </a:xfrm>
          <a:prstGeom prst="rect">
            <a:avLst/>
          </a:prstGeom>
        </p:spPr>
      </p:pic>
      <p:sp>
        <p:nvSpPr>
          <p:cNvPr id="28" name="CasellaDiTesto 27">
            <a:extLst>
              <a:ext uri="{FF2B5EF4-FFF2-40B4-BE49-F238E27FC236}">
                <a16:creationId xmlns:a16="http://schemas.microsoft.com/office/drawing/2014/main" id="{130E444A-8088-487A-BB4F-C19B081256BE}"/>
              </a:ext>
            </a:extLst>
          </p:cNvPr>
          <p:cNvSpPr txBox="1"/>
          <p:nvPr/>
        </p:nvSpPr>
        <p:spPr>
          <a:xfrm>
            <a:off x="1608116" y="3307717"/>
            <a:ext cx="9917678" cy="646331"/>
          </a:xfrm>
          <a:prstGeom prst="rect">
            <a:avLst/>
          </a:prstGeom>
          <a:noFill/>
        </p:spPr>
        <p:txBody>
          <a:bodyPr wrap="square">
            <a:spAutoFit/>
          </a:bodyPr>
          <a:lstStyle/>
          <a:p>
            <a:pPr algn="just"/>
            <a:r>
              <a:rPr lang="it-IT" sz="1200" dirty="0">
                <a:latin typeface="Helvetica" panose="020B0604020202030204" pitchFamily="34" charset="0"/>
              </a:rPr>
              <a:t>13.2 Integrare le misure di cambiamento climatico nelle politiche, strategie e pianificazione nazionali</a:t>
            </a:r>
          </a:p>
          <a:p>
            <a:pPr algn="just"/>
            <a:r>
              <a:rPr lang="it-IT" sz="1200" dirty="0">
                <a:latin typeface="Helvetica" panose="020B0604020202030204" pitchFamily="34" charset="0"/>
              </a:rPr>
              <a:t>13.3 </a:t>
            </a:r>
            <a:r>
              <a:rPr lang="it-IT" sz="1200" b="1" u="sng" dirty="0">
                <a:latin typeface="Helvetica" panose="020B0604020202030204" pitchFamily="34" charset="0"/>
              </a:rPr>
              <a:t>Migliorare l’istruzione, la sensibilizzazione e la capacità umana e istituzionale</a:t>
            </a:r>
            <a:r>
              <a:rPr lang="it-IT" sz="1200" dirty="0">
                <a:latin typeface="Helvetica" panose="020B0604020202030204" pitchFamily="34" charset="0"/>
              </a:rPr>
              <a:t> per quanto riguarda la mitigazione del cambiamento climatico, l’adattamento, la riduzione dell’impatto e l’allerta tempestiva</a:t>
            </a:r>
          </a:p>
        </p:txBody>
      </p:sp>
      <p:sp>
        <p:nvSpPr>
          <p:cNvPr id="30" name="CasellaDiTesto 29">
            <a:extLst>
              <a:ext uri="{FF2B5EF4-FFF2-40B4-BE49-F238E27FC236}">
                <a16:creationId xmlns:a16="http://schemas.microsoft.com/office/drawing/2014/main" id="{8420D1DB-6754-4233-AAF2-5A4BD8679310}"/>
              </a:ext>
            </a:extLst>
          </p:cNvPr>
          <p:cNvSpPr txBox="1"/>
          <p:nvPr/>
        </p:nvSpPr>
        <p:spPr>
          <a:xfrm>
            <a:off x="1636173" y="3938175"/>
            <a:ext cx="9889621" cy="1200329"/>
          </a:xfrm>
          <a:prstGeom prst="rect">
            <a:avLst/>
          </a:prstGeom>
          <a:noFill/>
        </p:spPr>
        <p:txBody>
          <a:bodyPr wrap="square">
            <a:spAutoFit/>
          </a:bodyPr>
          <a:lstStyle/>
          <a:p>
            <a:pPr algn="just"/>
            <a:r>
              <a:rPr lang="it-IT" sz="1200" dirty="0">
                <a:latin typeface="Helvetica" panose="020B0604020202030204" pitchFamily="34" charset="0"/>
              </a:rPr>
              <a:t>15.1 Entro il 2020, </a:t>
            </a:r>
            <a:r>
              <a:rPr lang="it-IT" sz="1200" b="1" u="sng" dirty="0">
                <a:latin typeface="Helvetica" panose="020B0604020202030204" pitchFamily="34" charset="0"/>
              </a:rPr>
              <a:t>garantire la conservazione, il ripristino e l'uso sostenibile degli ecosistemi di acqua dolce terrestri</a:t>
            </a:r>
            <a:r>
              <a:rPr lang="it-IT" sz="1200" dirty="0">
                <a:latin typeface="Helvetica" panose="020B0604020202030204" pitchFamily="34" charset="0"/>
              </a:rPr>
              <a:t> e nell’entroterra e dei loro servizi, in particolare le foreste, le zone umide, le montagne e le zone aride, in linea con gli obblighi derivanti dagli accordi internazionali</a:t>
            </a:r>
          </a:p>
          <a:p>
            <a:pPr algn="just"/>
            <a:r>
              <a:rPr lang="it-IT" sz="1200" dirty="0">
                <a:latin typeface="Helvetica" panose="020B0604020202030204" pitchFamily="34" charset="0"/>
              </a:rPr>
              <a:t>15.9 Entro il 2020, integrare i valori di ecosistema e di biodiversità nella pianificazione nazionale e locale, nei processi di sviluppo, nelle strategie di riduzione della povertà e account nella contabilità</a:t>
            </a:r>
          </a:p>
          <a:p>
            <a:pPr algn="just"/>
            <a:r>
              <a:rPr lang="it-IT" sz="1200" dirty="0">
                <a:latin typeface="Helvetica" panose="020B0604020202030204" pitchFamily="34" charset="0"/>
              </a:rPr>
              <a:t>15.a </a:t>
            </a:r>
            <a:r>
              <a:rPr lang="it-IT" sz="1200" b="1" u="sng" dirty="0">
                <a:latin typeface="Helvetica" panose="020B0604020202030204" pitchFamily="34" charset="0"/>
              </a:rPr>
              <a:t>Mobilitare ed aumentare sensibilmente le risorse finanziarie</a:t>
            </a:r>
            <a:r>
              <a:rPr lang="it-IT" sz="1200" dirty="0">
                <a:latin typeface="Helvetica" panose="020B0604020202030204" pitchFamily="34" charset="0"/>
              </a:rPr>
              <a:t> da tutte le fonti per conservare e utilizzare in modo durevole biodiversità ed ecosistemi</a:t>
            </a:r>
          </a:p>
        </p:txBody>
      </p:sp>
      <p:pic>
        <p:nvPicPr>
          <p:cNvPr id="31" name="Immagine 30">
            <a:extLst>
              <a:ext uri="{FF2B5EF4-FFF2-40B4-BE49-F238E27FC236}">
                <a16:creationId xmlns:a16="http://schemas.microsoft.com/office/drawing/2014/main" id="{47B66EC7-EE4F-40F2-84B9-4EA14EC016FE}"/>
              </a:ext>
            </a:extLst>
          </p:cNvPr>
          <p:cNvPicPr>
            <a:picLocks noChangeAspect="1"/>
          </p:cNvPicPr>
          <p:nvPr/>
        </p:nvPicPr>
        <p:blipFill>
          <a:blip r:embed="rId8">
            <a:alphaModFix amt="20000"/>
          </a:blip>
          <a:stretch>
            <a:fillRect/>
          </a:stretch>
        </p:blipFill>
        <p:spPr>
          <a:xfrm>
            <a:off x="3067326" y="2128141"/>
            <a:ext cx="6351503" cy="3093856"/>
          </a:xfrm>
          <a:prstGeom prst="rect">
            <a:avLst/>
          </a:prstGeom>
        </p:spPr>
      </p:pic>
    </p:spTree>
    <p:extLst>
      <p:ext uri="{BB962C8B-B14F-4D97-AF65-F5344CB8AC3E}">
        <p14:creationId xmlns:p14="http://schemas.microsoft.com/office/powerpoint/2010/main" val="1724829442"/>
      </p:ext>
    </p:extLst>
  </p:cSld>
  <p:clrMapOvr>
    <a:masterClrMapping/>
  </p:clrMapOvr>
</p:sld>
</file>

<file path=ppt/theme/theme1.xml><?xml version="1.0" encoding="utf-8"?>
<a:theme xmlns:a="http://schemas.openxmlformats.org/drawingml/2006/main" name="3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marL="0" marR="0" indent="0" algn="l" defTabSz="457200" eaLnBrk="1" fontAlgn="auto" latinLnBrk="0" hangingPunct="1">
          <a:lnSpc>
            <a:spcPct val="100000"/>
          </a:lnSpc>
          <a:spcBef>
            <a:spcPts val="0"/>
          </a:spcBef>
          <a:spcAft>
            <a:spcPts val="0"/>
          </a:spcAft>
          <a:buClrTx/>
          <a:buSzTx/>
          <a:buFontTx/>
          <a:buNone/>
          <a:tabLst/>
          <a:defRPr kumimoji="0" sz="2000" b="1" i="0" u="none" strike="noStrike" kern="0" cap="none" spc="0" normalizeH="0" baseline="0" noProof="0" dirty="0">
            <a:ln>
              <a:noFill/>
            </a:ln>
            <a:solidFill>
              <a:prstClr val="black"/>
            </a:solidFill>
            <a:effectLst/>
            <a:uLnTx/>
            <a:uFillTx/>
            <a:latin typeface="Helvetica" panose="020B0604020202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2878</TotalTime>
  <Words>2058</Words>
  <Application>Microsoft Office PowerPoint</Application>
  <PresentationFormat>Widescreen</PresentationFormat>
  <Paragraphs>179</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12</vt:i4>
      </vt:variant>
    </vt:vector>
  </HeadingPairs>
  <TitlesOfParts>
    <vt:vector size="21" baseType="lpstr">
      <vt:lpstr>Arial</vt:lpstr>
      <vt:lpstr>Calibri</vt:lpstr>
      <vt:lpstr>Calibri Light</vt:lpstr>
      <vt:lpstr>Helvetica</vt:lpstr>
      <vt:lpstr>Helvetica Light</vt:lpstr>
      <vt:lpstr>3_Tema di Office</vt:lpstr>
      <vt:lpstr>2_Tema di Office</vt:lpstr>
      <vt:lpstr>1_Tema di Office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camilla ciotti</dc:creator>
  <cp:lastModifiedBy>Daniele Magni</cp:lastModifiedBy>
  <cp:revision>28</cp:revision>
  <cp:lastPrinted>2022-07-01T12:09:40Z</cp:lastPrinted>
  <dcterms:created xsi:type="dcterms:W3CDTF">2022-06-25T13:15:12Z</dcterms:created>
  <dcterms:modified xsi:type="dcterms:W3CDTF">2022-09-20T07:01:38Z</dcterms:modified>
</cp:coreProperties>
</file>